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260" r:id="rId3"/>
    <p:sldId id="269"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8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70018" autoAdjust="0"/>
  </p:normalViewPr>
  <p:slideViewPr>
    <p:cSldViewPr snapToGrid="0" snapToObjects="1">
      <p:cViewPr>
        <p:scale>
          <a:sx n="76" d="100"/>
          <a:sy n="76" d="100"/>
        </p:scale>
        <p:origin x="-1206" y="456"/>
      </p:cViewPr>
      <p:guideLst>
        <p:guide orient="horz" pos="2160"/>
        <p:guide pos="2880"/>
      </p:guideLst>
    </p:cSldViewPr>
  </p:slideViewPr>
  <p:outlineViewPr>
    <p:cViewPr>
      <p:scale>
        <a:sx n="33" d="100"/>
        <a:sy n="33" d="100"/>
      </p:scale>
      <p:origin x="0" y="1290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9/11/2013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xmlns=""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xmlns="" val="3905591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kern="1200" dirty="0" smtClean="0">
                <a:solidFill>
                  <a:schemeClr val="tx1"/>
                </a:solidFill>
                <a:effectLst/>
                <a:latin typeface="+mn-lt"/>
                <a:ea typeface="+mn-ea"/>
                <a:cs typeface="+mn-cs"/>
              </a:rPr>
              <a:t>Në varësi të sistemit ligjor kombëtar, kompetenca e hetimit mbahet nga policia ose prokuroria, dhe bashkëpunimi ndërmjet policisë dhe prokurorisë përcaktohet nga një kornizë specifike ligjore.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 rrjedhim, përveç aktiviteteve fillestare që do të realizohen nga institucioni që mori ankimin, me qëllim garantimin e integritetit ose ruajtjes së provave, eliminimit të riskut dhe ndalimit të aktiviteteve kriminale, çështja duhet të paraqitet tërësisht nga prokurori, së bashku me masat e marra deri në atë moment.</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Megjithëse kapaciteti njerëzor dhe teknik i forcave të policisë zakonisht është më i madh sesa i prokurorisë, prokurorët kanë njohuri të mëdha juridike dhe kompetenca ligjore specifike. Arsyeja e kësaj mase është se disa prej masave të hetimit nuk mund të kryhen pa miratimin e prokurorit. Nga ana tjetër disa aktivitete hetimore mund të vendosen nga prokurori, dhe për këtë arsye prokurori duhet të përfshihet në hetim.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Bashkëpunimi ndërmjet policisë dhe prokurorisë nevojitet gjatë gjithë hetimit dhe kryesisht i referohet:</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Përcaktimit të veprave penale të kryera</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Përcaktimit të masave hetimore, dhe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Vlerësimit të rezultateve dhe vendimmarrjes për kontrollet, arrestimet dhe marrjes në pyetje të të dyshuarve</a:t>
            </a:r>
            <a:r>
              <a:rPr lang="en-US" dirty="0" smtClean="0">
                <a:effectLst/>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xmlns="" val="1474930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kern="1200" dirty="0" smtClean="0">
                <a:solidFill>
                  <a:schemeClr val="tx1"/>
                </a:solidFill>
                <a:effectLst/>
                <a:latin typeface="+mn-lt"/>
                <a:ea typeface="+mn-ea"/>
                <a:cs typeface="+mn-cs"/>
              </a:rPr>
              <a:t>Një nga prioritetet e një hetimi është identifikimi i të dyshuarit/të dyshuarve. Ata mund të lenë disa gjurmë të drejtpërdrejta të identitetit të tyre ose mund të përdorin ndërmjetës në kryerjen e veprave penale kompjuterike ose tradicionale. Të dhëna të dobishme në Internet për të dyshuarin mund të gjenden jo vetëm nga aktivitetet e tij/saj kriminale.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Vendndodhja e të dyshuarve është e rëndësishme për identifikimin e hapësirës për kryerjen e aktiviteteve kriminale dhe ku ndodhen prova të rëndësishme për çështjen.</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Mbasi identifikohet i dyshuari, është shumë e rëndësishme të kryhen veprimet hetimore për sqarimin e aspekteve përkatëse të çështjes, si vijon:</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Vendndodhja e kompjuterit të përdorur për kryerjen e veprave penale;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Vendndodhja e të dyshuarit ose adresat e tjera të përdorura;</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Lidhja e përdorur e Internetit (lidhje me kabull, lidhje pa kabull, ISP, etj.)</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Dijenia dhe përfshirja në veprimet kriminale;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Bashkëpunimi me të dyshuarit e tjerë dhe përfshirja e tyre;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Llogaritë bankare</a:t>
            </a:r>
            <a:r>
              <a:rPr lang="en-US" dirty="0" smtClean="0">
                <a:effectLst/>
              </a:rPr>
              <a:t> </a:t>
            </a:r>
          </a:p>
          <a:p>
            <a:r>
              <a:rPr lang="sq-AL" sz="1200" kern="1200" dirty="0" smtClean="0">
                <a:solidFill>
                  <a:schemeClr val="tx1"/>
                </a:solidFill>
                <a:effectLst/>
                <a:latin typeface="+mn-lt"/>
                <a:ea typeface="+mn-ea"/>
                <a:cs typeface="+mn-cs"/>
              </a:rPr>
              <a:t>Hetimi i aspekteve financiare mund të ndihmojë në identifikimin dhe gjetjen e të dyshuarit/të dyshuarve dhe gjithashtu në rikuperimin e produktit financiar të krimeve të kryera për të mbuluar dëmin e shkaktuar.</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Të gjitha veprimet hetimore të lidhura me të dyshuarin duhet gjithashtu të ndjekin lidhjet me personat e tjerë që janë në dijeni ose të përfshirë në veprimtarinë kriminale, si dhe skenarë të tjerë të mundshme që ai mund të krijojë në favor ose në mbrojtje të tij. Këta njerëz mund të na japin prova të rëndësishme me qëllim identifikimin dhe gjetjen e vendndodhjes së të dyshuarit kryesor</a:t>
            </a:r>
            <a:r>
              <a:rPr lang="en-US" sz="1200"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a:t>
            </a:r>
            <a:endParaRPr lang="ro-RO"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Nuk duhet të harrojmë se nganjëherë të dhënat nga shërbimet e ndryshme (energji elektrike, ujë, gaz, telefon) mund të na ndihmojnë gjithashtu për identifikimin e kriminelit/kriminelëve.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Baza e të dhënave e policisë si dhe hetimet aktuale ose të mëparshme të kryera nga departamente të tjera të policisë mund të eksplorohen për identifikimin dhe gjetjen e të dyshuarit. Nëse mjedisi i krimit është një shërbim online, ofruesi i shërbimit mund të ketë gjithashtu të dhëna të dobishme për identifikimin e të dyshuarit</a:t>
            </a:r>
            <a:r>
              <a:rPr lang="en-US" sz="1200" kern="1200" dirty="0" smtClean="0">
                <a:solidFill>
                  <a:schemeClr val="tx1"/>
                </a:solidFill>
                <a:effectLst/>
                <a:latin typeface="+mn-lt"/>
                <a:ea typeface="+mn-ea"/>
                <a:cs typeface="+mn-cs"/>
              </a:rPr>
              <a:t>.</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11</a:t>
            </a:fld>
            <a:endParaRPr lang="en-US"/>
          </a:p>
        </p:txBody>
      </p:sp>
    </p:spTree>
    <p:extLst>
      <p:ext uri="{BB962C8B-B14F-4D97-AF65-F5344CB8AC3E}">
        <p14:creationId xmlns:p14="http://schemas.microsoft.com/office/powerpoint/2010/main" xmlns="" val="3021661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kern="1200" dirty="0" smtClean="0">
                <a:solidFill>
                  <a:schemeClr val="tx1"/>
                </a:solidFill>
                <a:effectLst/>
                <a:latin typeface="+mn-lt"/>
                <a:ea typeface="+mn-ea"/>
                <a:cs typeface="+mn-cs"/>
              </a:rPr>
              <a:t>Bashkëpunimi me autoritetet ose njësitë e tjera policore është i lidhur ngushtë me mënyrën e kryerjes së hetimit dhe duhet t’i referohet të gjitha aspekteve të parashikuara në këtë proces.</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Pra, bashkëpunimi është i dobishëm për sqarimin e aspekteve të mëposhtme: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Shkëmbimi i informacionin për faktet, personat, mënyrat e veprimit, lidhjet në hetime;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Mbledhja e të dhënave dhe provave;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Dhënia e mbështetjes logjistike për kryerjen e disa aktiviteteve;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Ndihma e specializuar për çështjet teknike, financiare ose çështjet e tjera;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Aktivitetet e bashkëpunimit duhet të kenë një urdhër specifik me prioritete të caktuara për hetimin dhe në bazë të procedurave dhe protokolleve të bashkëpunimit</a:t>
            </a:r>
            <a:r>
              <a:rPr lang="en-GB" sz="1200" kern="1200" dirty="0" smtClean="0">
                <a:solidFill>
                  <a:schemeClr val="tx1"/>
                </a:solidFill>
                <a:effectLst/>
                <a:latin typeface="+mn-lt"/>
                <a:ea typeface="+mn-ea"/>
                <a:cs typeface="+mn-cs"/>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12</a:t>
            </a:fld>
            <a:endParaRPr lang="en-US"/>
          </a:p>
        </p:txBody>
      </p:sp>
    </p:spTree>
    <p:extLst>
      <p:ext uri="{BB962C8B-B14F-4D97-AF65-F5344CB8AC3E}">
        <p14:creationId xmlns:p14="http://schemas.microsoft.com/office/powerpoint/2010/main" xmlns="" val="2626434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sq-AL" sz="1200" kern="1200" dirty="0" smtClean="0">
                <a:solidFill>
                  <a:schemeClr val="tx1"/>
                </a:solidFill>
                <a:effectLst/>
                <a:latin typeface="+mn-lt"/>
                <a:ea typeface="+mn-ea"/>
                <a:cs typeface="+mn-cs"/>
              </a:rPr>
              <a:t>Vlerësimi i aktiviteteve të kryera, rezultatet e arritura dhe provat e identifikuara janë një proces në vazhdimësi gjatë hetimit dhe duhet të përqendrohen tek pikat e mëposhtme:</a:t>
            </a:r>
            <a:endParaRPr lang="en-US" sz="1200" kern="1200" dirty="0" smtClean="0">
              <a:solidFill>
                <a:schemeClr val="tx1"/>
              </a:solidFill>
              <a:effectLst/>
              <a:latin typeface="+mn-lt"/>
              <a:ea typeface="+mn-ea"/>
              <a:cs typeface="+mn-cs"/>
            </a:endParaRPr>
          </a:p>
          <a:p>
            <a:pPr marL="171450" lvl="0" indent="-171450">
              <a:buFont typeface="Arial"/>
              <a:buChar char="•"/>
            </a:pPr>
            <a:r>
              <a:rPr lang="sq-AL" sz="1200" kern="1200" dirty="0" smtClean="0">
                <a:solidFill>
                  <a:schemeClr val="tx1"/>
                </a:solidFill>
                <a:effectLst/>
                <a:latin typeface="+mn-lt"/>
                <a:ea typeface="+mn-ea"/>
                <a:cs typeface="+mn-cs"/>
              </a:rPr>
              <a:t>Si u zbatuan këto aktivitete;</a:t>
            </a:r>
            <a:endParaRPr lang="en-US" sz="1200" kern="1200" dirty="0" smtClean="0">
              <a:solidFill>
                <a:schemeClr val="tx1"/>
              </a:solidFill>
              <a:effectLst/>
              <a:latin typeface="+mn-lt"/>
              <a:ea typeface="+mn-ea"/>
              <a:cs typeface="+mn-cs"/>
            </a:endParaRPr>
          </a:p>
          <a:p>
            <a:pPr marL="171450" lvl="0" indent="-171450">
              <a:buFont typeface="Arial"/>
              <a:buChar char="•"/>
            </a:pPr>
            <a:r>
              <a:rPr lang="sq-AL" sz="1200" kern="1200" dirty="0" smtClean="0">
                <a:solidFill>
                  <a:schemeClr val="tx1"/>
                </a:solidFill>
                <a:effectLst/>
                <a:latin typeface="+mn-lt"/>
                <a:ea typeface="+mn-ea"/>
                <a:cs typeface="+mn-cs"/>
              </a:rPr>
              <a:t>Nëse u respektuan vendimet ose hapat;</a:t>
            </a:r>
            <a:endParaRPr lang="en-US" sz="1200" kern="1200" dirty="0" smtClean="0">
              <a:solidFill>
                <a:schemeClr val="tx1"/>
              </a:solidFill>
              <a:effectLst/>
              <a:latin typeface="+mn-lt"/>
              <a:ea typeface="+mn-ea"/>
              <a:cs typeface="+mn-cs"/>
            </a:endParaRPr>
          </a:p>
          <a:p>
            <a:pPr marL="171450" lvl="0" indent="-171450">
              <a:buFont typeface="Arial"/>
              <a:buChar char="•"/>
            </a:pPr>
            <a:r>
              <a:rPr lang="sq-AL" sz="1200" kern="1200" dirty="0" smtClean="0">
                <a:solidFill>
                  <a:schemeClr val="tx1"/>
                </a:solidFill>
                <a:effectLst/>
                <a:latin typeface="+mn-lt"/>
                <a:ea typeface="+mn-ea"/>
                <a:cs typeface="+mn-cs"/>
              </a:rPr>
              <a:t>Nëse provat e mbledhura janë të mjaftueshme për marrjen e vendimeve;</a:t>
            </a:r>
            <a:endParaRPr lang="en-US" sz="1200" kern="1200" dirty="0" smtClean="0">
              <a:solidFill>
                <a:schemeClr val="tx1"/>
              </a:solidFill>
              <a:effectLst/>
              <a:latin typeface="+mn-lt"/>
              <a:ea typeface="+mn-ea"/>
              <a:cs typeface="+mn-cs"/>
            </a:endParaRPr>
          </a:p>
          <a:p>
            <a:pPr marL="171450" indent="-171450">
              <a:buFont typeface="Arial"/>
              <a:buChar char="•"/>
            </a:pPr>
            <a:r>
              <a:rPr lang="sq-AL" sz="1200" kern="1200" dirty="0" smtClean="0">
                <a:solidFill>
                  <a:schemeClr val="tx1"/>
                </a:solidFill>
                <a:effectLst/>
                <a:latin typeface="+mn-lt"/>
                <a:ea typeface="+mn-ea"/>
                <a:cs typeface="+mn-cs"/>
              </a:rPr>
              <a:t>Nëse u respektuan procedurat dhe dispozitat ligjore;</a:t>
            </a:r>
            <a:r>
              <a:rPr lang="en-US" dirty="0" smtClean="0">
                <a:effectLst/>
              </a:rPr>
              <a:t> </a:t>
            </a:r>
            <a:endParaRPr lang="ro-RO"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13</a:t>
            </a:fld>
            <a:endParaRPr lang="en-US"/>
          </a:p>
        </p:txBody>
      </p:sp>
    </p:spTree>
    <p:extLst>
      <p:ext uri="{BB962C8B-B14F-4D97-AF65-F5344CB8AC3E}">
        <p14:creationId xmlns:p14="http://schemas.microsoft.com/office/powerpoint/2010/main" xmlns="" val="1915587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r>
              <a:rPr lang="sq-AL" sz="1200" kern="1200" dirty="0" smtClean="0">
                <a:solidFill>
                  <a:schemeClr val="tx1"/>
                </a:solidFill>
                <a:effectLst/>
                <a:latin typeface="+mn-lt"/>
                <a:ea typeface="+mn-ea"/>
                <a:cs typeface="+mn-cs"/>
              </a:rPr>
              <a:t>Nëse u hetuan të gjitha aspektet;</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Urdhrat për masa hetimore shtesë;</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Nëse aktiviteti kriminal u ndalua dhe se cili është impakti i tij nëse ai vazhdon.</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Ky vlerësim duhet gjithashtu të përcaktojë kohën për kontrollet, arrestimet, dhe marrjet në pyetje.</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Data dhe mënyra e kryerjes së këtyre aktiviteteve duhet të vendoset në bazë të provave të mbledhura, natyrës së aktivitetit kriminal dhe kategorisë së të dyshuarve.</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Është e mundur që të vendoset që në fillim të kapen të dyshuarit në veprim dhe më pas të kryhen kontrollet ose në fillim të kontrollohen dhe arrestohen të dyshuarit dhe më pas të kontrollohen dhe arrestohen të tjerët në një fazë të mëvonshme.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Të gjitha vendimet duhet të merren në interes të hetimit dhe të viktimave, në respektim të procedurave dhe dispozitave ligjore.</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Mënyrat e kryerjes së kontrolleve, identifikimi i të dyshuarve dhe sekuestrimi i provave dhe kryerja e kontrollit të pronës kërkon një përgatitje specifike dhe të veçantë të njerëzve që do ta realizojnë këtë, në përputhje me natyrën e vendit ku do të kryhen aktivitetet, identitetet dhe risqet e lidhura me të dyshuarit, dhe natyrën e provave dhe pronat që do të identifikohen.</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Pajisja dhe përgatitja e personelit që do të angazhohet në aktivitetet e sipërpërmendura është një aktivitet shumë i rëndësishëm, në linjë me atë që u prezantua më parë</a:t>
            </a:r>
            <a:r>
              <a:rPr lang="en-US" dirty="0" smtClean="0">
                <a:effectLst/>
              </a:rPr>
              <a:t> </a:t>
            </a:r>
          </a:p>
          <a:p>
            <a:pPr algn="just"/>
            <a:r>
              <a:rPr lang="sq-AL" sz="1200" kern="1200" dirty="0" smtClean="0">
                <a:solidFill>
                  <a:schemeClr val="tx1"/>
                </a:solidFill>
                <a:effectLst/>
                <a:latin typeface="+mn-lt"/>
                <a:ea typeface="+mn-ea"/>
                <a:cs typeface="+mn-cs"/>
              </a:rPr>
              <a:t>Përgatitja e dokumenteve në dosjen gjyqësore dhe udhëzimi i personelit për marrjen në pyetje të të dyshuarve duhet të marrë në konsideratë të gjitha aktivitetet investigative që u kryen, veprat penale dhe provat e administruara</a:t>
            </a:r>
            <a:r>
              <a:rPr lang="en-US" sz="1200" kern="1200" dirty="0" smtClean="0">
                <a:solidFill>
                  <a:schemeClr val="tx1"/>
                </a:solidFill>
                <a:effectLst/>
                <a:latin typeface="+mn-lt"/>
                <a:ea typeface="+mn-ea"/>
                <a:cs typeface="+mn-cs"/>
              </a:rPr>
              <a:t>.</a:t>
            </a:r>
            <a:endParaRPr lang="ro-RO" sz="1200" kern="1200" dirty="0" smtClean="0">
              <a:solidFill>
                <a:schemeClr val="tx1"/>
              </a:solidFill>
              <a:effectLst/>
              <a:latin typeface="+mn-lt"/>
              <a:ea typeface="+mn-ea"/>
              <a:cs typeface="+mn-cs"/>
            </a:endParaRPr>
          </a:p>
          <a:p>
            <a:pPr algn="just"/>
            <a:endParaRPr lang="ro-RO"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14</a:t>
            </a:fld>
            <a:endParaRPr lang="en-US"/>
          </a:p>
        </p:txBody>
      </p:sp>
    </p:spTree>
    <p:extLst>
      <p:ext uri="{BB962C8B-B14F-4D97-AF65-F5344CB8AC3E}">
        <p14:creationId xmlns:p14="http://schemas.microsoft.com/office/powerpoint/2010/main" xmlns="" val="2998570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kern="1200" dirty="0" smtClean="0">
                <a:solidFill>
                  <a:schemeClr val="tx1"/>
                </a:solidFill>
                <a:effectLst/>
                <a:latin typeface="+mn-lt"/>
                <a:ea typeface="+mn-ea"/>
                <a:cs typeface="+mn-cs"/>
              </a:rPr>
              <a:t>Rekomandohet që në fund të një hetimi të bëhet vlerësimi i çështjes, me qëllim identifikimin e të gjitha aspekteve negative të çështjes.</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Aspektet negative ndihmojnë për përmirësimin e performancës, metodave dhe procedurave për çështje të tilla në mënyrë që të eliminohen në të ardhmen risqet e kryerjes të lidhura me aktivitetet e kryera.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Aspektet pozitive lidhen me përvoja specifike që do të përdoren në trajnimet e ardhshme të personelit, metodat e bashkëpunimit me viktimat ose aktivitetet e tjera.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Përvojat, pikat e mësimit dhe praktikat më të mira mund të përhapen në departament ose nëpërmjet kanaleve të autorizuara tek departamente të tjera.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Disa situata gjatë një hetimi mund të paraqiten dhe diskutohen për vlerësimin e reagimit ndaj tyre dhe alternativave për veprimet e së ardhmes.</a:t>
            </a:r>
            <a:endParaRPr lang="ro-RO"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15</a:t>
            </a:fld>
            <a:endParaRPr lang="en-US"/>
          </a:p>
        </p:txBody>
      </p:sp>
    </p:spTree>
    <p:extLst>
      <p:ext uri="{BB962C8B-B14F-4D97-AF65-F5344CB8AC3E}">
        <p14:creationId xmlns:p14="http://schemas.microsoft.com/office/powerpoint/2010/main" xmlns="" val="118506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sz="1200" kern="1200" dirty="0" smtClean="0">
                <a:solidFill>
                  <a:schemeClr val="tx1"/>
                </a:solidFill>
                <a:effectLst/>
                <a:latin typeface="+mn-lt"/>
                <a:ea typeface="+mn-ea"/>
                <a:cs typeface="+mn-cs"/>
              </a:rPr>
              <a:t>Ju jeni të gjithë hetues në këtë trajnim dhe duhet të hetoni një skenar hipotetik sot dhe nesër. Për shkak të punës në grup, ju dhe pjesëtarët e grupit tuaj që janë ulur me ju në tryezën e rrumbullakët duhet të hetoni çështjen dhe të identifikoni keqbërësin/keqbërësit.</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Një nga gjërat e para që duhet të kuptojmë është krimi dhe mënyra e veprimit. Nëse sulmi është shumë teknik dhe i paqartë për ju, është gjithmonë mirë të kaloni pak kohë që ta kuptoni sesi funksionon krimi ose modeli i krimit. Në skenarin e dhënë, kemi të bëjmë me një sulm DDOS (Distributed Denial Of System), i cili mund të jetë shumë teknik për ata që nuk e njohin këtë lloj sulmi kibernetik. DDOS është në fakt një sulm që i bëhet sistemit kompjuterik me një kërkesë masive për akses dhe i zë të gjitha burimet e sistemit kompjuterik të viktimës me këto kërkesa. Pra, kërkesat e zakonshme dhe të ligjshme nuk mund të marrin përgjigje nga ky sistem për shkak të kërkesave të mëdha nga sulmi dhe ky sistem do të duket i paarritshëm. Kuptimi teknik i sulmit DDOS ka të bëjë me mbingarkimin e gjerësisë së valës. </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Një nga misionet e para që keni është të përcaktoni përfundimisht nëse ky sulm është vepër penale sipas ligjit tuaj penal. Nëse po shkruajeni se çfarë lloj vepre është.</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Misioni juaj kryesor në këtë skenar është identifikimi i keqbërësit që viktimizoi Kompaninë Humor. </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Është gjithmonë e dobishme të përgatitet një listë me veprime për tu kryer. Për zhvillimin e çështjes gjyqësore në listë të përfshihet çfarë është e disponueshme, çfarë mund të mblidhet nga burimet e hapura dhe burimet në Internet, çfarë të dhënash të tjera mund të merren nga Kompanitë Shërbimofruese të Internetit (si p.sh. ISP-të, bankat, regjistrimet e kompanive të energjisë elektrike, shoqëritë tregtare, ndihma ndërkombëtare). Ju lutem mbani parasysh se trajnerët në klasë janë ofrues të dhënash offline. Nëse i shkruani kërkesat tuaja (në një letër të vogël) si prokuror ose si gjyqtar, ato mund t’ju ofrojnë të dhëna të vlefshme. Disa prej kërkesave tuaja mund të kenë rezultate pozitive por jo të gjitha, siç ndodh dhe në jetën reale.  </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Nganjëherë të menduarit me detaje dhe kontrollimi i çdo të dhëne të vetme mund të ndihmojë në vlerësimin e përgjithshëm të situatës. Ju lutem bëni disa përpjekje në të njëjtën kohë. Kur të keni mbledhur të gjithë informacionin, mund të analizoni se çfarë do të thotë ai.</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Është mirë gjithmonë që të mendoni edhe si keqbërës. Nëse mundeni ta bëni, mund të kontrolloni të gjitha vendet e duhura dhe të kuptoni se kush është mbrapa krimit. </a:t>
            </a:r>
            <a:endParaRPr lang="en-US" sz="1200" kern="1200" dirty="0" smtClean="0">
              <a:solidFill>
                <a:schemeClr val="tx1"/>
              </a:solidFill>
              <a:effectLst/>
              <a:latin typeface="+mn-lt"/>
              <a:ea typeface="+mn-ea"/>
              <a:cs typeface="+mn-cs"/>
            </a:endParaRPr>
          </a:p>
          <a:p>
            <a:pPr lvl="0" algn="just"/>
            <a:r>
              <a:rPr lang="sq-AL" sz="1200" kern="1200" dirty="0" smtClean="0">
                <a:solidFill>
                  <a:schemeClr val="tx1"/>
                </a:solidFill>
                <a:effectLst/>
                <a:latin typeface="+mn-lt"/>
                <a:ea typeface="+mn-ea"/>
                <a:cs typeface="+mn-cs"/>
              </a:rPr>
              <a:t>Ju lutem mos harroni se ky është trajnim dhe trajnerët janë gati t’ju ndihmojnë në rast dyshimi ose pyetjesh.</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Pjesëmarrja juaj aktive është për identifikimin e keqbërësit dhe kontributi juaj vlerësohet.</a:t>
            </a:r>
            <a:r>
              <a:rPr lang="en-US" dirty="0" smtClean="0">
                <a:effectLst/>
              </a:rPr>
              <a:t> </a:t>
            </a:r>
            <a:endParaRPr lang="ro-RO"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16</a:t>
            </a:fld>
            <a:endParaRPr lang="en-US"/>
          </a:p>
        </p:txBody>
      </p:sp>
    </p:spTree>
    <p:extLst>
      <p:ext uri="{BB962C8B-B14F-4D97-AF65-F5344CB8AC3E}">
        <p14:creationId xmlns:p14="http://schemas.microsoft.com/office/powerpoint/2010/main" xmlns="" val="118506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Sa </a:t>
            </a:r>
            <a:r>
              <a:rPr lang="en-GB" sz="1200" kern="1200" dirty="0" err="1" smtClean="0">
                <a:solidFill>
                  <a:schemeClr val="tx1"/>
                </a:solidFill>
                <a:effectLst/>
                <a:latin typeface="+mn-lt"/>
                <a:ea typeface="+mn-ea"/>
                <a:cs typeface="+mn-cs"/>
              </a:rPr>
              <a:t>herë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çështje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raportohet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tek</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autoritetet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kompetente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veprimet</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para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është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analiza</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kallzimit</a:t>
            </a:r>
            <a:r>
              <a:rPr lang="en-GB" sz="1200" kern="1200" dirty="0" smtClean="0">
                <a:solidFill>
                  <a:schemeClr val="tx1"/>
                </a:solidFill>
                <a:effectLst/>
                <a:latin typeface="+mn-lt"/>
                <a:ea typeface="+mn-ea"/>
                <a:cs typeface="+mn-cs"/>
              </a:rPr>
              <a:t>, me </a:t>
            </a:r>
            <a:r>
              <a:rPr lang="en-GB" sz="1200" kern="1200" dirty="0" err="1" smtClean="0">
                <a:solidFill>
                  <a:schemeClr val="tx1"/>
                </a:solidFill>
                <a:effectLst/>
                <a:latin typeface="+mn-lt"/>
                <a:ea typeface="+mn-ea"/>
                <a:cs typeface="+mn-cs"/>
              </a:rPr>
              <a:t>qëllim</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kontrollimin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nëse</a:t>
            </a:r>
            <a:r>
              <a:rPr lang="en-GB" sz="1200"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përfshihen</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të</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dhëna</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të</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mjaftueshme</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dhe</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të</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nevojshme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filluar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hetim</a:t>
            </a:r>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 </a:t>
            </a:r>
          </a:p>
          <a:p>
            <a:r>
              <a:rPr lang="en-GB" sz="1200" kern="1200" dirty="0" err="1" smtClean="0">
                <a:solidFill>
                  <a:schemeClr val="tx1"/>
                </a:solidFill>
                <a:effectLst/>
                <a:latin typeface="+mn-lt"/>
                <a:ea typeface="+mn-ea"/>
                <a:cs typeface="+mn-cs"/>
              </a:rPr>
              <a:t>Edhe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hetimi</a:t>
            </a:r>
            <a:r>
              <a:rPr lang="en-GB" sz="1200" kern="1200" dirty="0" smtClean="0">
                <a:solidFill>
                  <a:schemeClr val="tx1"/>
                </a:solidFill>
                <a:effectLst/>
                <a:latin typeface="+mn-lt"/>
                <a:ea typeface="+mn-ea"/>
                <a:cs typeface="+mn-cs"/>
              </a:rPr>
              <a:t> do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fillojë</a:t>
            </a:r>
            <a:r>
              <a:rPr lang="en-GB" sz="1200" kern="1200" dirty="0" smtClean="0">
                <a:solidFill>
                  <a:schemeClr val="tx1"/>
                </a:solidFill>
                <a:effectLst/>
                <a:latin typeface="+mn-lt"/>
                <a:ea typeface="+mn-ea"/>
                <a:cs typeface="+mn-cs"/>
              </a:rPr>
              <a:t> me </a:t>
            </a:r>
            <a:r>
              <a:rPr lang="en-GB" sz="1200" kern="1200" dirty="0" err="1" smtClean="0">
                <a:solidFill>
                  <a:schemeClr val="tx1"/>
                </a:solidFill>
                <a:effectLst/>
                <a:latin typeface="+mn-lt"/>
                <a:ea typeface="+mn-ea"/>
                <a:cs typeface="+mn-cs"/>
              </a:rPr>
              <a:t>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ankesë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ose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dhënat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publike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disponueshme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masmedia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ose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në</a:t>
            </a:r>
            <a:r>
              <a:rPr lang="en-GB" sz="1200" kern="1200" dirty="0" smtClean="0">
                <a:solidFill>
                  <a:schemeClr val="tx1"/>
                </a:solidFill>
                <a:effectLst/>
                <a:latin typeface="+mn-lt"/>
                <a:ea typeface="+mn-ea"/>
                <a:cs typeface="+mn-cs"/>
              </a:rPr>
              <a:t> Internet), </a:t>
            </a:r>
            <a:r>
              <a:rPr lang="en-GB" sz="1200" kern="1200" dirty="0" err="1" smtClean="0">
                <a:solidFill>
                  <a:schemeClr val="tx1"/>
                </a:solidFill>
                <a:effectLst/>
                <a:latin typeface="+mn-lt"/>
                <a:ea typeface="+mn-ea"/>
                <a:cs typeface="+mn-cs"/>
              </a:rPr>
              <a:t>ose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analizë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krimi</a:t>
            </a:r>
            <a:r>
              <a:rPr lang="en-GB" sz="1200"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kërkesë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patrullimi</a:t>
            </a:r>
            <a:r>
              <a:rPr lang="en-GB" sz="1200" kern="1200" dirty="0" smtClean="0">
                <a:solidFill>
                  <a:schemeClr val="tx1"/>
                </a:solidFill>
                <a:effectLst/>
                <a:latin typeface="+mn-lt"/>
                <a:ea typeface="+mn-ea"/>
                <a:cs typeface="+mn-cs"/>
              </a:rPr>
              <a:t> i </a:t>
            </a:r>
            <a:r>
              <a:rPr lang="en-GB" sz="1200" kern="1200" dirty="0" err="1" smtClean="0">
                <a:solidFill>
                  <a:schemeClr val="tx1"/>
                </a:solidFill>
                <a:effectLst/>
                <a:latin typeface="+mn-lt"/>
                <a:ea typeface="+mn-ea"/>
                <a:cs typeface="+mn-cs"/>
              </a:rPr>
              <a:t>rrjetit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ose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kërkesë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ndihmë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vjen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një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autoritet</a:t>
            </a:r>
            <a:r>
              <a:rPr lang="en-GB" sz="1200" kern="1200" dirty="0" smtClean="0">
                <a:solidFill>
                  <a:schemeClr val="tx1"/>
                </a:solidFill>
                <a:effectLst/>
                <a:latin typeface="+mn-lt"/>
                <a:ea typeface="+mn-ea"/>
                <a:cs typeface="+mn-cs"/>
              </a:rPr>
              <a:t> i </a:t>
            </a:r>
            <a:r>
              <a:rPr lang="en-GB" sz="1200" kern="1200" dirty="0" err="1" smtClean="0">
                <a:solidFill>
                  <a:schemeClr val="tx1"/>
                </a:solidFill>
                <a:effectLst/>
                <a:latin typeface="+mn-lt"/>
                <a:ea typeface="+mn-ea"/>
                <a:cs typeface="+mn-cs"/>
              </a:rPr>
              <a:t>huaj</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është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shumë</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rëndësishme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faktet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jenë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qarta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fillimi</a:t>
            </a:r>
            <a:r>
              <a:rPr lang="en-GB" sz="1200" kern="1200" dirty="0" smtClean="0">
                <a:solidFill>
                  <a:schemeClr val="tx1"/>
                </a:solidFill>
                <a:effectLst/>
                <a:latin typeface="+mn-lt"/>
                <a:ea typeface="+mn-ea"/>
                <a:cs typeface="+mn-cs"/>
              </a:rPr>
              <a:t> me </a:t>
            </a:r>
            <a:r>
              <a:rPr lang="en-GB" sz="1200" kern="1200" dirty="0" err="1" smtClean="0">
                <a:solidFill>
                  <a:schemeClr val="tx1"/>
                </a:solidFill>
                <a:effectLst/>
                <a:latin typeface="+mn-lt"/>
                <a:ea typeface="+mn-ea"/>
                <a:cs typeface="+mn-cs"/>
              </a:rPr>
              <a:t>qëllim</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përdoret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qasja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më</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mirë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hetimin</a:t>
            </a:r>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Persona </a:t>
            </a:r>
            <a:r>
              <a:rPr lang="en-GB" sz="1200" kern="1200" dirty="0" err="1" smtClean="0">
                <a:solidFill>
                  <a:schemeClr val="tx1"/>
                </a:solidFill>
                <a:effectLst/>
                <a:latin typeface="+mn-lt"/>
                <a:ea typeface="+mn-ea"/>
                <a:cs typeface="+mn-cs"/>
              </a:rPr>
              <a:t>përgjegjës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marrjen</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ankesave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viktimat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duhet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jenë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ndërgjegjshëm</a:t>
            </a:r>
            <a:r>
              <a:rPr lang="en-GB" sz="1200" kern="1200" dirty="0" smtClean="0">
                <a:solidFill>
                  <a:schemeClr val="tx1"/>
                </a:solidFill>
                <a:effectLst/>
                <a:latin typeface="+mn-lt"/>
                <a:ea typeface="+mn-ea"/>
                <a:cs typeface="+mn-cs"/>
              </a:rPr>
              <a:t> se </a:t>
            </a:r>
            <a:r>
              <a:rPr lang="en-GB" sz="1200" kern="1200" dirty="0" err="1" smtClean="0">
                <a:solidFill>
                  <a:schemeClr val="tx1"/>
                </a:solidFill>
                <a:effectLst/>
                <a:latin typeface="+mn-lt"/>
                <a:ea typeface="+mn-ea"/>
                <a:cs typeface="+mn-cs"/>
              </a:rPr>
              <a:t>çfarë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informacioni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nevojitet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ankimin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dhe</a:t>
            </a:r>
            <a:r>
              <a:rPr lang="en-GB" sz="1200" kern="1200" dirty="0" smtClean="0">
                <a:solidFill>
                  <a:schemeClr val="tx1"/>
                </a:solidFill>
                <a:effectLst/>
                <a:latin typeface="+mn-lt"/>
                <a:ea typeface="+mn-ea"/>
                <a:cs typeface="+mn-cs"/>
              </a:rPr>
              <a:t> se </a:t>
            </a:r>
            <a:r>
              <a:rPr lang="en-GB" sz="1200" kern="1200" dirty="0" err="1" smtClean="0">
                <a:solidFill>
                  <a:schemeClr val="tx1"/>
                </a:solidFill>
                <a:effectLst/>
                <a:latin typeface="+mn-lt"/>
                <a:ea typeface="+mn-ea"/>
                <a:cs typeface="+mn-cs"/>
              </a:rPr>
              <a:t>çfarë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informacioni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kërkohet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fillimin</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hetimit</a:t>
            </a:r>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 </a:t>
            </a:r>
          </a:p>
          <a:p>
            <a:r>
              <a:rPr lang="en-GB" sz="1200" kern="1200" dirty="0" err="1" smtClean="0">
                <a:solidFill>
                  <a:schemeClr val="tx1"/>
                </a:solidFill>
                <a:effectLst/>
                <a:latin typeface="+mn-lt"/>
                <a:ea typeface="+mn-ea"/>
                <a:cs typeface="+mn-cs"/>
              </a:rPr>
              <a:t>Përpara</a:t>
            </a:r>
            <a:r>
              <a:rPr lang="en-GB" sz="1200" kern="1200" dirty="0" smtClean="0">
                <a:solidFill>
                  <a:schemeClr val="tx1"/>
                </a:solidFill>
                <a:effectLst/>
                <a:latin typeface="+mn-lt"/>
                <a:ea typeface="+mn-ea"/>
                <a:cs typeface="+mn-cs"/>
              </a:rPr>
              <a:t> se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fillojmë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shohim</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formën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dhe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përmbajtjen</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ankesës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është</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rëndësishme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kontrollohet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nëse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veprimet</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raportuara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përbëjnë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vepër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penale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sepse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mund</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kemi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disa</a:t>
            </a:r>
            <a:r>
              <a:rPr lang="en-GB" sz="1200" kern="1200" dirty="0" smtClean="0">
                <a:solidFill>
                  <a:schemeClr val="tx1"/>
                </a:solidFill>
                <a:effectLst/>
                <a:latin typeface="+mn-lt"/>
                <a:ea typeface="+mn-ea"/>
                <a:cs typeface="+mn-cs"/>
              </a:rPr>
              <a:t> situate </a:t>
            </a:r>
            <a:r>
              <a:rPr lang="en-GB" sz="1200" kern="1200" dirty="0" err="1" smtClean="0">
                <a:solidFill>
                  <a:schemeClr val="tx1"/>
                </a:solidFill>
                <a:effectLst/>
                <a:latin typeface="+mn-lt"/>
                <a:ea typeface="+mn-ea"/>
                <a:cs typeface="+mn-cs"/>
              </a:rPr>
              <a:t>kur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veprimet</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kryera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nuk</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janë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inkriminueshme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legjislacionin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kombëtar</a:t>
            </a:r>
            <a:r>
              <a:rPr lang="en-GB" sz="1200" kern="1200" dirty="0" smtClean="0">
                <a:solidFill>
                  <a:schemeClr val="tx1"/>
                </a:solidFill>
                <a:effectLst/>
                <a:latin typeface="+mn-lt"/>
                <a:ea typeface="+mn-ea"/>
                <a:cs typeface="+mn-cs"/>
              </a:rPr>
              <a:t> (P.sh: </a:t>
            </a:r>
            <a:r>
              <a:rPr lang="en-GB" sz="1200" kern="1200" dirty="0" err="1" smtClean="0">
                <a:solidFill>
                  <a:schemeClr val="tx1"/>
                </a:solidFill>
                <a:effectLst/>
                <a:latin typeface="+mn-lt"/>
                <a:ea typeface="+mn-ea"/>
                <a:cs typeface="+mn-cs"/>
              </a:rPr>
              <a:t>liria</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shprehjes</a:t>
            </a:r>
            <a:r>
              <a:rPr lang="en-GB" sz="1200" kern="1200" dirty="0" smtClean="0">
                <a:solidFill>
                  <a:schemeClr val="tx1"/>
                </a:solidFill>
                <a:effectLst/>
                <a:latin typeface="+mn-lt"/>
                <a:ea typeface="+mn-ea"/>
                <a:cs typeface="+mn-cs"/>
              </a:rPr>
              <a:t>).</a:t>
            </a:r>
          </a:p>
          <a:p>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xmlns="" val="10905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çështjet</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krimit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kibernetik</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ankimi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duhet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drejtohet</a:t>
            </a:r>
            <a:r>
              <a:rPr lang="en-GB" sz="1200"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organeve</a:t>
            </a:r>
            <a:r>
              <a:rPr lang="en-GB" sz="1200" u="sng" kern="1200" dirty="0" smtClean="0">
                <a:solidFill>
                  <a:schemeClr val="tx1"/>
                </a:solidFill>
                <a:effectLst/>
                <a:latin typeface="+mn-lt"/>
                <a:ea typeface="+mn-ea"/>
                <a:cs typeface="+mn-cs"/>
              </a:rPr>
              <a:t> </a:t>
            </a:r>
            <a:r>
              <a:rPr lang="en-GB" sz="1200" u="sng" kern="1200" dirty="0" err="1" smtClean="0">
                <a:solidFill>
                  <a:schemeClr val="tx1"/>
                </a:solidFill>
                <a:effectLst/>
                <a:latin typeface="+mn-lt"/>
                <a:ea typeface="+mn-ea"/>
                <a:cs typeface="+mn-cs"/>
              </a:rPr>
              <a:t>kompetente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dhe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përfshin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paktën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të</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dhënat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dhe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informacionin</a:t>
            </a:r>
            <a:r>
              <a:rPr lang="en-GB" sz="1200" kern="1200" dirty="0" smtClean="0">
                <a:solidFill>
                  <a:schemeClr val="tx1"/>
                </a:solidFill>
                <a:effectLst/>
                <a:latin typeface="+mn-lt"/>
                <a:ea typeface="+mn-ea"/>
                <a:cs typeface="+mn-cs"/>
              </a:rPr>
              <a:t> e </a:t>
            </a:r>
            <a:r>
              <a:rPr lang="en-GB" sz="1200" kern="1200" dirty="0" err="1" smtClean="0">
                <a:solidFill>
                  <a:schemeClr val="tx1"/>
                </a:solidFill>
                <a:effectLst/>
                <a:latin typeface="+mn-lt"/>
                <a:ea typeface="+mn-ea"/>
                <a:cs typeface="+mn-cs"/>
              </a:rPr>
              <a:t>mëposhtëm</a:t>
            </a:r>
            <a:r>
              <a:rPr lang="en-US" sz="1200" kern="1200" dirty="0" smtClean="0">
                <a:solidFill>
                  <a:schemeClr val="tx1"/>
                </a:solidFill>
                <a:effectLst/>
                <a:latin typeface="+mn-lt"/>
                <a:ea typeface="+mn-ea"/>
                <a:cs typeface="+mn-cs"/>
              </a:rPr>
              <a:t>:</a:t>
            </a:r>
            <a:endParaRPr lang="ro-RO"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Detajet</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identifikimit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viktimës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adresa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emri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numri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telefonit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vendi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posta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elektronike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numri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identifikimit</a:t>
            </a:r>
            <a:r>
              <a:rPr lang="en-US" sz="1200" kern="1200" dirty="0" smtClean="0">
                <a:solidFill>
                  <a:schemeClr val="tx1"/>
                </a:solidFill>
                <a:effectLst/>
                <a:latin typeface="+mn-lt"/>
                <a:ea typeface="+mn-ea"/>
                <a:cs typeface="+mn-cs"/>
              </a:rPr>
              <a:t> online, </a:t>
            </a:r>
            <a:r>
              <a:rPr lang="en-US" sz="1200" kern="1200" dirty="0" err="1" smtClean="0">
                <a:solidFill>
                  <a:schemeClr val="tx1"/>
                </a:solidFill>
                <a:effectLst/>
                <a:latin typeface="+mn-lt"/>
                <a:ea typeface="+mn-ea"/>
                <a:cs typeface="+mn-cs"/>
              </a:rPr>
              <a:t>lloji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aktivitetit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rastin</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personave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juridikë</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Përshkrim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shkurtër</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fakteve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raportuara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kohës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kur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ndodhën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vendin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rezultatet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etj</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Humbja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shpjegimi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justifikimi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saj</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Vendndodhja</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sistemeve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kompjuterike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viktimës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teknikët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përgjegjës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për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mirëmbajtjen</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tyre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mund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japing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dhëna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për</a:t>
            </a:r>
            <a:r>
              <a:rPr lang="en-US" sz="1200" kern="1200" dirty="0" smtClean="0">
                <a:solidFill>
                  <a:schemeClr val="tx1"/>
                </a:solidFill>
                <a:effectLst/>
                <a:latin typeface="+mn-lt"/>
                <a:ea typeface="+mn-ea"/>
                <a:cs typeface="+mn-cs"/>
              </a:rPr>
              <a:t> to;</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Rezultatet</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hetimit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kontrollet</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kryera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nga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viktima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nëse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lidhje</a:t>
            </a:r>
            <a:r>
              <a:rPr lang="en-US" sz="1200" kern="1200" dirty="0" smtClean="0">
                <a:solidFill>
                  <a:schemeClr val="tx1"/>
                </a:solidFill>
                <a:effectLst/>
                <a:latin typeface="+mn-lt"/>
                <a:ea typeface="+mn-ea"/>
                <a:cs typeface="+mn-cs"/>
              </a:rPr>
              <a:t> me </a:t>
            </a:r>
            <a:r>
              <a:rPr lang="en-US" sz="1200" kern="1200" dirty="0" err="1" smtClean="0">
                <a:solidFill>
                  <a:schemeClr val="tx1"/>
                </a:solidFill>
                <a:effectLst/>
                <a:latin typeface="+mn-lt"/>
                <a:ea typeface="+mn-ea"/>
                <a:cs typeface="+mn-cs"/>
              </a:rPr>
              <a:t>faktet</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dhënat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për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dyshuarit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komunikimi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mundshëm</a:t>
            </a:r>
            <a:r>
              <a:rPr lang="en-US" sz="1200" kern="1200" dirty="0" smtClean="0">
                <a:solidFill>
                  <a:schemeClr val="tx1"/>
                </a:solidFill>
                <a:effectLst/>
                <a:latin typeface="+mn-lt"/>
                <a:ea typeface="+mn-ea"/>
                <a:cs typeface="+mn-cs"/>
              </a:rPr>
              <a:t> me ta;</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Mjetet</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komunikimit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burimi</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Burimi</a:t>
            </a:r>
            <a:r>
              <a:rPr lang="en-US" sz="1200" kern="1200" dirty="0" smtClean="0">
                <a:solidFill>
                  <a:schemeClr val="tx1"/>
                </a:solidFill>
                <a:effectLst/>
                <a:latin typeface="+mn-lt"/>
                <a:ea typeface="+mn-ea"/>
                <a:cs typeface="+mn-cs"/>
              </a:rPr>
              <a:t> i </a:t>
            </a:r>
            <a:r>
              <a:rPr lang="en-US" sz="1200" kern="1200" dirty="0" err="1" smtClean="0">
                <a:solidFill>
                  <a:schemeClr val="tx1"/>
                </a:solidFill>
                <a:effectLst/>
                <a:latin typeface="+mn-lt"/>
                <a:ea typeface="+mn-ea"/>
                <a:cs typeface="+mn-cs"/>
              </a:rPr>
              <a:t>veprimeve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kriminale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vendndodhja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kompjuteri</a:t>
            </a:r>
            <a:r>
              <a:rPr lang="en-US" sz="1200" kern="1200" dirty="0" smtClean="0">
                <a:solidFill>
                  <a:schemeClr val="tx1"/>
                </a:solidFill>
                <a:effectLst/>
                <a:latin typeface="+mn-lt"/>
                <a:ea typeface="+mn-ea"/>
                <a:cs typeface="+mn-cs"/>
              </a:rPr>
              <a:t>, server, </a:t>
            </a:r>
            <a:r>
              <a:rPr lang="en-US" sz="1200" kern="1200" dirty="0" err="1" smtClean="0">
                <a:solidFill>
                  <a:schemeClr val="tx1"/>
                </a:solidFill>
                <a:effectLst/>
                <a:latin typeface="+mn-lt"/>
                <a:ea typeface="+mn-ea"/>
                <a:cs typeface="+mn-cs"/>
              </a:rPr>
              <a:t>uebsajti</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Instrumentet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financiare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përdorura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për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transferimin</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parave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mënyrat</a:t>
            </a:r>
            <a:r>
              <a:rPr lang="en-US" sz="1200" kern="1200" dirty="0" smtClean="0">
                <a:solidFill>
                  <a:schemeClr val="tx1"/>
                </a:solidFill>
                <a:effectLst/>
                <a:latin typeface="+mn-lt"/>
                <a:ea typeface="+mn-ea"/>
                <a:cs typeface="+mn-cs"/>
              </a:rPr>
              <a:t> e </a:t>
            </a:r>
            <a:r>
              <a:rPr lang="en-US" sz="1200" kern="1200" dirty="0" err="1" smtClean="0">
                <a:solidFill>
                  <a:schemeClr val="tx1"/>
                </a:solidFill>
                <a:effectLst/>
                <a:latin typeface="+mn-lt"/>
                <a:ea typeface="+mn-ea"/>
                <a:cs typeface="+mn-cs"/>
              </a:rPr>
              <a:t>transferimit</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lvl="0" indent="-171450">
              <a:buFont typeface="Arial" pitchFamily="34" charset="0"/>
              <a:buChar char="•"/>
            </a:pPr>
            <a:r>
              <a:rPr lang="en-US" sz="1200" kern="1200" dirty="0" err="1" smtClean="0">
                <a:solidFill>
                  <a:schemeClr val="tx1"/>
                </a:solidFill>
                <a:effectLst/>
                <a:latin typeface="+mn-lt"/>
                <a:ea typeface="+mn-ea"/>
                <a:cs typeface="+mn-cs"/>
              </a:rPr>
              <a:t>Dëshmitarët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mund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mbështesin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faktet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ose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që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janë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dijeni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të</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tyre</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marL="171450" indent="-171450">
              <a:buFont typeface="Arial" pitchFamily="34" charset="0"/>
              <a:buChar char="•"/>
            </a:pPr>
            <a:r>
              <a:rPr lang="en-GB" sz="1200" kern="1200" dirty="0" err="1" smtClean="0">
                <a:solidFill>
                  <a:schemeClr val="tx1"/>
                </a:solidFill>
                <a:effectLst/>
                <a:latin typeface="+mn-lt"/>
                <a:ea typeface="+mn-ea"/>
                <a:cs typeface="+mn-cs"/>
              </a:rPr>
              <a:t>Provat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mbështetëse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për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veprimet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inkriminuese</a:t>
            </a:r>
            <a:endParaRPr lang="ro-RO"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xmlns="" val="208527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sz="1200" kern="1200" dirty="0" smtClean="0">
                <a:solidFill>
                  <a:schemeClr val="tx1"/>
                </a:solidFill>
                <a:effectLst/>
                <a:latin typeface="+mn-lt"/>
                <a:ea typeface="+mn-ea"/>
                <a:cs typeface="+mn-cs"/>
              </a:rPr>
              <a:t>Bazuar në ankimin, përmbajtjen e tij dhe analizën pasuese të dokumenteve ose provave bashkëngjitur, është e rëndësishme të identifikohen veprat e kryera. Në varësi të natyrës së veprave do të identifikohet njësia kompetente për hetimin e çështjes brenda policisë ose prokurorisë, mënyrat e mbledhjes së provave, si dhe nevoja për përdorimin e mjeteve të bashkëpunimit ndërkombëtar, siç mund të jetë rasti</a:t>
            </a:r>
            <a:r>
              <a:rPr lang="en-GB" sz="1200" kern="1200" dirty="0" smtClean="0">
                <a:solidFill>
                  <a:schemeClr val="tx1"/>
                </a:solidFill>
                <a:effectLst/>
                <a:latin typeface="+mn-lt"/>
                <a:ea typeface="+mn-ea"/>
                <a:cs typeface="+mn-cs"/>
              </a:rPr>
              <a:t>.</a:t>
            </a:r>
            <a:endParaRPr lang="ro-RO"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Mund të ketë situata kur vlera e paragjykimit mund të supozojë ekzistencën e një krimi ose të një forme të rënduar të tij, dhe kjo është arsyeja se pse nevojitet ndërlidhje ndërmjet veprimeve kriminale dhe madhësisë së paragjykimit. Për shkak të këtij fakti dhe nevoje, njësitë kundër krimit kibernetik duhet të zhvillojnë një metodologji ndërlidhjeje ndërmjet njësive policore dhe institucioneve të tjera që përfshihen në këtë proces</a:t>
            </a:r>
            <a:r>
              <a:rPr lang="en-GB" sz="1200" kern="1200" dirty="0" smtClean="0">
                <a:solidFill>
                  <a:schemeClr val="tx1"/>
                </a:solidFill>
                <a:effectLst/>
                <a:latin typeface="+mn-lt"/>
                <a:ea typeface="+mn-ea"/>
                <a:cs typeface="+mn-cs"/>
              </a:rPr>
              <a:t>. </a:t>
            </a:r>
            <a:endParaRPr lang="ro-RO"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Identifikimi i veprave penale duhet të jetë një proces i vazhdueshëm gjatë gjithë hetimit dhe ndjekjes penale, sepse ka situata ku dalin fakte të reja dhe mund të shqyrtohen vepra të reja penale për çështjen.</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Kur identifikojmë më shumë të dyshuar të përfshirë në veprimet kriminale, secili prej tyre duhet të vlerësohet në bazë të fakteve dhe provave të mbledhura. Renditja e të gjithë identifikuesve për secilin të dyshuar dhe diferencimi nga anëtarët e tjerë të grupit kriminal do të jenë të dobishme për vlerësimin</a:t>
            </a:r>
            <a:r>
              <a:rPr lang="en-GB" sz="1200" kern="1200" dirty="0" smtClean="0">
                <a:solidFill>
                  <a:schemeClr val="tx1"/>
                </a:solidFill>
                <a:effectLst/>
                <a:latin typeface="+mn-lt"/>
                <a:ea typeface="+mn-ea"/>
                <a:cs typeface="+mn-cs"/>
              </a:rPr>
              <a:t>. </a:t>
            </a:r>
            <a:endParaRPr lang="ro-RO"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Në fillim të hetimit përfshirja e disa personave mund të mos jetë shumë e qartë dhe ju do të keni nevojë për më shumë informacion dhe prova për të marrë vendimet.</a:t>
            </a:r>
            <a:endParaRPr lang="en-US" sz="1200" kern="1200" dirty="0" smtClean="0">
              <a:solidFill>
                <a:schemeClr val="tx1"/>
              </a:solidFill>
              <a:effectLst/>
              <a:latin typeface="+mn-lt"/>
              <a:ea typeface="+mn-ea"/>
              <a:cs typeface="+mn-cs"/>
            </a:endParaRPr>
          </a:p>
          <a:p>
            <a:pPr algn="just"/>
            <a:r>
              <a:rPr lang="sq-AL" sz="1200" kern="1200" dirty="0" smtClean="0">
                <a:solidFill>
                  <a:schemeClr val="tx1"/>
                </a:solidFill>
                <a:effectLst/>
                <a:latin typeface="+mn-lt"/>
                <a:ea typeface="+mn-ea"/>
                <a:cs typeface="+mn-cs"/>
              </a:rPr>
              <a:t>Mbasi mblidhen të gjitha provat dhe përdoren të gjitha instrumentet e hetimit për çështjen, ju mund të vendosni në lidhje me veprat penale të kryera nga i dyshuari/të dyshuarit dhe situatën e tyre (dëshmitar, keqbërës kryesor, bashkëpunëtor etj.).</a:t>
            </a:r>
            <a:r>
              <a:rPr lang="en-US" dirty="0" smtClean="0">
                <a:effectLst/>
              </a:rPr>
              <a:t> </a:t>
            </a:r>
            <a:r>
              <a:rPr lang="en-GB" sz="1200" kern="1200" dirty="0" smtClean="0">
                <a:solidFill>
                  <a:schemeClr val="tx1"/>
                </a:solidFill>
                <a:effectLst/>
                <a:latin typeface="+mn-lt"/>
                <a:ea typeface="+mn-ea"/>
                <a:cs typeface="+mn-cs"/>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xmlns="" val="2033076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kern="1200" dirty="0" smtClean="0">
                <a:solidFill>
                  <a:schemeClr val="tx1"/>
                </a:solidFill>
                <a:effectLst/>
                <a:latin typeface="+mn-lt"/>
                <a:ea typeface="+mn-ea"/>
                <a:cs typeface="+mn-cs"/>
              </a:rPr>
              <a:t>Të gjitha të dhënat, informacioni dhe provat që duhen identifikuar dhe mbledhur mund të merren kryesisht nga viktimat, dëshmitarët, bazat e të dhënave të policisë, burimet e hapura dhe palët e treta.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Aktiviteti i mbledhjes dhe vlerësimit të të dhënave dhe provave të tilla duhet të fokusohet tek identifikimi i mjeteve dhe vendi se ku duhet të merren.</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Të dhënat dhe provat kanë qëllimin e qartësimit të fakteve të raportuara, identifikimit të të dyshuarve dhe vendeve ku u zhvillua aktiviteti kriminal, si dhe ekzaminimi i natyrës dhe vlerës së humbjeve</a:t>
            </a:r>
            <a:r>
              <a:rPr lang="en-US" dirty="0" smtClean="0">
                <a:effectLst/>
              </a:rPr>
              <a:t> </a:t>
            </a:r>
            <a:r>
              <a:rPr lang="en-GB" sz="1200" kern="1200" dirty="0" smtClean="0">
                <a:solidFill>
                  <a:schemeClr val="tx1"/>
                </a:solidFill>
                <a:effectLst/>
                <a:latin typeface="+mn-lt"/>
                <a:ea typeface="+mn-ea"/>
                <a:cs typeface="+mn-cs"/>
              </a:rPr>
              <a:t>.</a:t>
            </a:r>
            <a:endParaRPr lang="ro-RO"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Në të njëjtën kohë me marrjen e ankimit, është e rëndësishme të identifikohen të dhënat dhe informacioni i nevojshëm për procesin e investigimit dhe të përcaktohen kanalet dhe mjetet e marrjes së tyre.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Në procesin e mbledhjes së provave, një aspekt i rëndësishëm nuk është alarmimi i të dyshuarit/të dyshuarve sepse ata mund të shkatërrojnë provat, veçanërisht provat dixhitale, si p.sh. të dhënat në kompjuterët e tyre.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Në të gjitha hapat që po përpiqeni të bëni gjatë hetimit duhet të vlerësoni se cili do të jetë rezultati dhe si do të përdoret ai.</a:t>
            </a:r>
            <a:r>
              <a:rPr lang="en-US" dirty="0" smtClean="0">
                <a:effectLst/>
              </a:rPr>
              <a:t> </a:t>
            </a:r>
            <a:r>
              <a:rPr lang="sq-AL" sz="1200" kern="1200" dirty="0" smtClean="0">
                <a:solidFill>
                  <a:schemeClr val="tx1"/>
                </a:solidFill>
                <a:effectLst/>
                <a:latin typeface="+mn-lt"/>
                <a:ea typeface="+mn-ea"/>
                <a:cs typeface="+mn-cs"/>
              </a:rPr>
              <a:t>Të gjitha veprimet e kryera nga i dyshuari dhe të gjitha provat ose të dhënat që mund të mblidhni, duhet të vlerësohen me qëllim identifikimin e motivimit dhe sjelljes së të dyshuarit.</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Nevojitet një prioritizim i veprimeve për identifikimin e provave me qëllim që të merren në një kohë të shkurtër përgjigjet më të rëndësishme ndaj pyetjeve të ngritura gjatë hetimit ose ndjekjes ligjore</a:t>
            </a:r>
            <a:r>
              <a:rPr lang="en-US" dirty="0" smtClean="0">
                <a:effectLst/>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xmlns="" val="1159915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sq-AL" sz="1200" kern="1200" dirty="0" smtClean="0">
                <a:solidFill>
                  <a:schemeClr val="tx1"/>
                </a:solidFill>
                <a:effectLst/>
                <a:latin typeface="+mn-lt"/>
                <a:ea typeface="+mn-ea"/>
                <a:cs typeface="+mn-cs"/>
              </a:rPr>
              <a:t>Në momentin e regjistrimit të kallëzimit, duhet të kryhet një vlerësim së bashku me viktimën i situatës së krijuar dhe risqeve të mundshme që mund të prekin viktimën, sistemeve kompjuterike, interesave ose mallrave të tjerë komercialë.</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Është e mundur që gjatë aktivitetit kriminal disa kërcënime të mbeten për viktimën ose interesat e tij financiare, si dhe për sistemet kompjuterike të viktimës ose të një personi tjetër.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Është gjithashtu e nevojshme të identifikohen masat e mbrojtjes të nevojshme për mbrojtjen kundër risqeve të identifikuara.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Kur flitet për sistemet kompjuterike, masat mbrojtëse mund t’i referohen aspekteve teknike – mbrojtjes së serverëve ose bërjes së kopjeve rezervë. Përsa i takon interesave komercialë, reputacioni personal ose i biznesit të një personi ka nevojë për mbrojtje, duke kufizuar paragjykimin e përgjithshëm material, e cila është arsyeja për ruajtjen e konfidencialitetit të disa elementëve.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Në varësi të natyrës së fakteve, mund të duam që viktima të mbajë kontakte me të dyshuarin dhe të mbajë një sjellje të caktuar për të realizuar me sukses hetimin dhe identifikimin e të dyshuarit dhe provave. Megjithëse viktima këshillohet të mbajë kontakt me të dyshuarin për të mbledhur më shumë prova, ne duhet të koordinojmë dhe vendosim për të gjitha hapat dhe të mos e lëmë viktimën të keqkuptojë dhe kryejë veprime të paligjshme.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Gjatë procesit të vlerësimit të riskut dhe identifikimit të masave për largimin e risqeve, mund të nevojitet mbështetje shtesë nga kompanitë ose personat e tretë.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 rrjedhim, për vlerësimin e sulmeve kibernetike kundër programeve kompjuterike, mund të kërkohet mbështetja e ekspertëve të kriminalistikës dixhitale.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 identifikimin e disa të dhënave ose për ndalimin e disa aktiviteteve kompjuterike mund të angazhohen kompanitë, edhe nga juridiksione të ndryshme, me qëllim që të mbyllin një uebsajt ose të eliminojnë programin kompjuterik në serverin e kompanisë.</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Është e rëndësishme të ketë një vlerësim të përhershëm të riskut për viktimën dhe interesat e tij/saj gjatë të gjithë hetimit dhe gjithashtu të mbahet kontakt i përhershëm me viktimën me qëllim që të bëhen veprimet e përshtatshme kur të jetë nevoja</a:t>
            </a:r>
            <a:r>
              <a:rPr lang="en-US" dirty="0" smtClean="0">
                <a:effectLst/>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6</a:t>
            </a:fld>
            <a:endParaRPr lang="en-US"/>
          </a:p>
        </p:txBody>
      </p:sp>
    </p:spTree>
    <p:extLst>
      <p:ext uri="{BB962C8B-B14F-4D97-AF65-F5344CB8AC3E}">
        <p14:creationId xmlns:p14="http://schemas.microsoft.com/office/powerpoint/2010/main" xmlns="" val="3678358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sq-AL" sz="1200" kern="1200" dirty="0" smtClean="0">
                <a:solidFill>
                  <a:schemeClr val="tx1"/>
                </a:solidFill>
                <a:effectLst/>
                <a:latin typeface="+mn-lt"/>
                <a:ea typeface="+mn-ea"/>
                <a:cs typeface="+mn-cs"/>
              </a:rPr>
              <a:t>Në çështjet e krimit kibernetik, provat nuk kanë vetëm natyrë dixhitale por edhe fizike, të tilla si dokumentet, komunikimet, dëshmitë e dëshmitarëve, etj.</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Në rast të provave dixhitale, nga fillimi i skenës duhet të identifikohet se ku janë provat dhe të garantohet siguria e tyre. Është e ditur se provat në mjedisin virtual mbahen për një periudhë dhe nëse nuk identifikohen me shpejtësi mund të ndikojnë negativisht në hetim.</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Pas identifikimit të vendeve se ku mund të merren provat dixhitale, duhet të nxirren masa të përshtatshme për mbrojtjen dhe sigurinë e tyre. Do të ishte mirë sikur hetuesit të merrnin informacion në lidhje me vendin e kontrollin dhe sekuestrimin me anë të kompjuterit. Kjo do të ndihmojë njësitë e kriminalistikës dixhitale të vendosin cilën ose sasinë e pjesëve fizike të kompjuterit, programet kompjuterike, vendosjen e ekspertëve.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Në një hetim për krimin kibernetik, provat dixhitale mund të mblidhen nga vende të ndryshme, por burimet më të rëndësishme janë të mëposhtmet:</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Kompjuterik nga i cili janë kryer veprimet, por kjo jo gjithmonë do të thotë identifikimi i kriminelit;</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Programet ose serverët e kompromentuar mund të përdoren për fshehjen e identitetit të kriminelit, për rrjedhojë është e rëndësishme të mblidhen që në fazën e parë të dhënat dhe informacioni i nevojshëm për identifikimin e burimit të sulmit. </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Sistemi kompjuterik i sulmuar ose i kompromentuar, sipas rastit, në varësi të natyrës së krimit.</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Serverët/kompjuterët duhet të izolohen menjëherë dhe të mbyllen me qëllim që të analizohen nga ekspertët e kriminalistikës, nëse kjo nuk sjell ndonjë risk. Për të garantuar funksionimin e duhur të një aplikacioni, faqeje interneti, etj. që mund të jetë në serverët e kompromentuar, ata duhet të fiken dhe të zëvendësohen me kopje të sigurta. Nuk rekomandohet përdorimi i kompjuterit/serverit të kompromentuar mbas dijenisë për një aktivitet kriminal. Nëse sulmi ishte i suksesshëm për shkak të një virusi të zakonshëm, edhe kopja e sigurtë mund të ketë të njëjtën pikë të dobët. Kjo është arsyeja që kopjet e sigurta duhet të analizohen dhe rregullohen nëse është e mundur përpara rivendosjes në funksionim të sistemeve</a:t>
            </a:r>
            <a:r>
              <a:rPr lang="en-GB" sz="1200" kern="1200" dirty="0" smtClean="0">
                <a:solidFill>
                  <a:schemeClr val="tx1"/>
                </a:solidFill>
                <a:effectLst/>
                <a:latin typeface="+mn-lt"/>
                <a:ea typeface="+mn-ea"/>
                <a:cs typeface="+mn-cs"/>
              </a:rPr>
              <a:t>.</a:t>
            </a:r>
            <a:endParaRPr lang="ro-RO"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Duhet të realizohet mënyra e kryerjes së vlerësimit të programeve dhe sistemeve kompjuterike të komprometuara për ruajtjen e integritetit të të dhënave.</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Sistemet e tjera kompjuterike të përdorura për kryerjen e sulmeve kompjuterike në një formë apo në një tjetër.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Kur provat dixhitale janë tek kompanitë shërbimofruese të Internetit ose tek Palët e Treta, ato duhet të kontaktohen menjëherë për ruajtjen e të dhënave të nevojshme.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Ne mund të dërgojmë kërkesën e ruajtjes së të dhënave tek kompanitë shërbimofruese të Internetit, duke iu kërkuar atyre ruajnë të dhënat e regjistrimit, veçanërisht kur kompani të tilla janë jashtë juridiksionit kombëtar dhe koha e ruajtjes është e kufizuar. Në disa juridiksione, kërkesa e ruajtjes duhet të dërgohet tek pikat e kontaktit 24/7, e cila do të detajohet tek seksioni i bashkëpunimit ndërkombëtar.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Kur është fjala për provat dixhitale në procesin e vendimeve për mënyrat sesi do të procedojë hetimi, do të jetë me shumë rëndësi të merret parasysh koha e nevojitur për t’i marrë provat nga juridiksionet e tjera, sipas rastit. Në të njëjtën kohë duhet të identifikohen instrumentet dhe kanalet për kërkimin e ndihmës nga vendet e tjera.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Sistemet e komunikimit elektronik të përdorura për aktivitetet kriminale janë të rëndësishme gjatë një hetimi dhe kjo është arsyeja se pse nevojiten për identifikimin dhe paraqitjen e mesazheve ndërmjet viktimës dhe të dyshuarit në një format që është i përshtatshëm për të gjetur burimin e tij.</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 provat fizike, zakonisht nuk ka kritere për ruajtjen kundër shkatërrimit ose eliminimit. Për disa prova mund të ketë kufizime të procesit të marrjes së tyre, si p.sh. sekreti bankar për transaksione specifike, statusi dhe mjetet e përdorura për t’i marrë ato (raporti i policisë, miratimi i prokurorit ose gjyqtarit) ose juridiksioni, kur mund të merren vetëm nëpërmjet instrumenteve të bashkëpunimit ndërkombëtar.</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Nganjëherë provat fizike mund të jenë më të lehta për tu marrë krahas provave dixhitale dhe vlerësimi i tyre mund të çojë drejt disa rrugëve të rëndësishme për hetimin</a:t>
            </a:r>
            <a:r>
              <a:rPr lang="en-US" dirty="0" smtClean="0">
                <a:effectLst/>
              </a:rPr>
              <a:t> </a:t>
            </a:r>
            <a:r>
              <a:rPr lang="en-GB" sz="1200" kern="1200" dirty="0" smtClean="0">
                <a:solidFill>
                  <a:schemeClr val="tx1"/>
                </a:solidFill>
                <a:effectLst/>
                <a:latin typeface="+mn-lt"/>
                <a:ea typeface="+mn-ea"/>
                <a:cs typeface="+mn-cs"/>
              </a:rPr>
              <a:t>.</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xmlns="" val="1400127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q-AL" sz="1200" kern="1200" dirty="0" smtClean="0">
                <a:solidFill>
                  <a:schemeClr val="tx1"/>
                </a:solidFill>
                <a:effectLst/>
                <a:latin typeface="+mn-lt"/>
                <a:ea typeface="+mn-ea"/>
                <a:cs typeface="+mn-cs"/>
              </a:rPr>
              <a:t>Në çështjet e krimit kibernetik, shpesh ka viktima që nuk janë të ndërgjegjshëm se sistemi i tyre kompjuterik është sulmuar/kompromentuar ose se janë prekur interesat e tyre të biznesit. Sulmet kompjuterike mund të rezultojnë në komprometimin e disa serverëve/kompjuterëve njëherësh në një aktivitet të vetëm kriminal, kështu që është e rëndësishme identifikimi i viktimave dhe informimi i tyre në lidhje me situatën dhe ofrimi i mundësisë për mbrojtjen e kompjuterëve dhe interesave të tyre, por gjithashtu edhe për mbledhjen e provave mbështetëse për hetimin.</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Viktimat duhet të kontaktohen dhe informohen për hetimin dhe më pas duhet t’iu kërkohet të japin të dhënat që kanë dhe t’iu jepet mundësia për të bërë kallëzimet. Të gjitha komunikimet duhet të garantojnë konfidencialitetin edhe për viktimën edhe për hetimin.</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Nga dëshmitarët krijohet një kategori e veçantë. Ata duhet të identifikohen sepse mund të jenë në posedim të të dhënave dhe provave të rëndësishme që do të përdoren gjatë hetimit me qëllim vërtetimin e aktiviteteve kriminale.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Ata duhet të identifikohen sa më shpejt që të jetë e mundur dhe vendosja e kontakteve me ta duhet të konsiderohet si prioritet.</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Duhet të ndiqen kriteret ligjore dhe procedurat e punës të zbatueshme për metodat e përdorura për kontaktimin e dëshmitarëve dhe mjeteve për të kërkuar të dhënat dhe provat e mbajtura.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Bashkëpunimi me viktimën(at) gjatë hetimit duhet të jetë i vazhdueshëm në bazë të nevojës për të informuar viktimën për progresin, për të shpjeguar procedurat gjyqësore dhe për të dhënë ndihmën sa herë që të jetë e nevojshme.</a:t>
            </a:r>
            <a:r>
              <a:rPr lang="en-US" dirty="0" smtClean="0">
                <a:effectLst/>
              </a:rPr>
              <a:t> </a:t>
            </a:r>
            <a:r>
              <a:rPr lang="en-GB" sz="1200" kern="1200" dirty="0" smtClean="0">
                <a:solidFill>
                  <a:schemeClr val="tx1"/>
                </a:solidFill>
                <a:effectLst/>
                <a:latin typeface="+mn-lt"/>
                <a:ea typeface="+mn-ea"/>
                <a:cs typeface="+mn-cs"/>
              </a:rPr>
              <a:t>There might be cases </a:t>
            </a:r>
            <a:r>
              <a:rPr lang="en-GB" sz="1200" kern="1200" dirty="0" err="1" smtClean="0">
                <a:solidFill>
                  <a:schemeClr val="tx1"/>
                </a:solidFill>
                <a:effectLst/>
                <a:latin typeface="+mn-lt"/>
                <a:ea typeface="+mn-ea"/>
                <a:cs typeface="+mn-cs"/>
              </a:rPr>
              <a:t>ëhen</a:t>
            </a:r>
            <a:r>
              <a:rPr lang="en-GB" sz="1200" kern="1200" dirty="0" smtClean="0">
                <a:solidFill>
                  <a:schemeClr val="tx1"/>
                </a:solidFill>
                <a:effectLst/>
                <a:latin typeface="+mn-lt"/>
                <a:ea typeface="+mn-ea"/>
                <a:cs typeface="+mn-cs"/>
              </a:rPr>
              <a:t> the victims identify additional data </a:t>
            </a:r>
            <a:r>
              <a:rPr lang="en-GB" sz="1200" kern="1200" dirty="0" err="1" smtClean="0">
                <a:solidFill>
                  <a:schemeClr val="tx1"/>
                </a:solidFill>
                <a:effectLst/>
                <a:latin typeface="+mn-lt"/>
                <a:ea typeface="+mn-ea"/>
                <a:cs typeface="+mn-cs"/>
              </a:rPr>
              <a:t>ëhich</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ëeren’t</a:t>
            </a:r>
            <a:r>
              <a:rPr lang="en-GB" sz="1200" kern="1200" dirty="0" smtClean="0">
                <a:solidFill>
                  <a:schemeClr val="tx1"/>
                </a:solidFill>
                <a:effectLst/>
                <a:latin typeface="+mn-lt"/>
                <a:ea typeface="+mn-ea"/>
                <a:cs typeface="+mn-cs"/>
              </a:rPr>
              <a:t> provided at the beginning of the investigation or </a:t>
            </a:r>
            <a:r>
              <a:rPr lang="en-GB" sz="1200" kern="1200" dirty="0" err="1" smtClean="0">
                <a:solidFill>
                  <a:schemeClr val="tx1"/>
                </a:solidFill>
                <a:effectLst/>
                <a:latin typeface="+mn-lt"/>
                <a:ea typeface="+mn-ea"/>
                <a:cs typeface="+mn-cs"/>
              </a:rPr>
              <a:t>ëhich</a:t>
            </a:r>
            <a:r>
              <a:rPr lang="en-GB" sz="1200" kern="1200" dirty="0" smtClean="0">
                <a:solidFill>
                  <a:schemeClr val="tx1"/>
                </a:solidFill>
                <a:effectLst/>
                <a:latin typeface="+mn-lt"/>
                <a:ea typeface="+mn-ea"/>
                <a:cs typeface="+mn-cs"/>
              </a:rPr>
              <a:t> come out later couldn’t be </a:t>
            </a:r>
            <a:r>
              <a:rPr lang="en-GB" sz="1200" kern="1200" dirty="0" err="1" smtClean="0">
                <a:solidFill>
                  <a:schemeClr val="tx1"/>
                </a:solidFill>
                <a:effectLst/>
                <a:latin typeface="+mn-lt"/>
                <a:ea typeface="+mn-ea"/>
                <a:cs typeface="+mn-cs"/>
              </a:rPr>
              <a:t>knoën</a:t>
            </a:r>
            <a:r>
              <a:rPr lang="en-GB" sz="1200" kern="1200" dirty="0" smtClean="0">
                <a:solidFill>
                  <a:schemeClr val="tx1"/>
                </a:solidFill>
                <a:effectLst/>
                <a:latin typeface="+mn-lt"/>
                <a:ea typeface="+mn-ea"/>
                <a:cs typeface="+mn-cs"/>
              </a:rPr>
              <a:t> and used by investigators.</a:t>
            </a:r>
            <a:endParaRPr lang="ro-RO" sz="1200" kern="1200" dirty="0" smtClean="0">
              <a:solidFill>
                <a:schemeClr val="tx1"/>
              </a:solidFill>
              <a:effectLst/>
              <a:latin typeface="+mn-lt"/>
              <a:ea typeface="+mn-ea"/>
              <a:cs typeface="+mn-cs"/>
            </a:endParaRPr>
          </a:p>
          <a:p>
            <a:pPr algn="just"/>
            <a:r>
              <a:rPr lang="en-GB" sz="1200" kern="1200" dirty="0" smtClean="0">
                <a:solidFill>
                  <a:schemeClr val="tx1"/>
                </a:solidFill>
                <a:effectLst/>
                <a:latin typeface="+mn-lt"/>
                <a:ea typeface="+mn-ea"/>
                <a:cs typeface="+mn-cs"/>
              </a:rPr>
              <a:t>The contact </a:t>
            </a:r>
            <a:r>
              <a:rPr lang="en-GB" sz="1200" kern="1200" dirty="0" err="1" smtClean="0">
                <a:solidFill>
                  <a:schemeClr val="tx1"/>
                </a:solidFill>
                <a:effectLst/>
                <a:latin typeface="+mn-lt"/>
                <a:ea typeface="+mn-ea"/>
                <a:cs typeface="+mn-cs"/>
              </a:rPr>
              <a:t>ëith</a:t>
            </a:r>
            <a:r>
              <a:rPr lang="en-GB" sz="1200" kern="1200" dirty="0" smtClean="0">
                <a:solidFill>
                  <a:schemeClr val="tx1"/>
                </a:solidFill>
                <a:effectLst/>
                <a:latin typeface="+mn-lt"/>
                <a:ea typeface="+mn-ea"/>
                <a:cs typeface="+mn-cs"/>
              </a:rPr>
              <a:t> the victims and </a:t>
            </a:r>
            <a:r>
              <a:rPr lang="en-GB" sz="1200" kern="1200" dirty="0" err="1" smtClean="0">
                <a:solidFill>
                  <a:schemeClr val="tx1"/>
                </a:solidFill>
                <a:effectLst/>
                <a:latin typeface="+mn-lt"/>
                <a:ea typeface="+mn-ea"/>
                <a:cs typeface="+mn-cs"/>
              </a:rPr>
              <a:t>ëitnesses</a:t>
            </a:r>
            <a:r>
              <a:rPr lang="en-GB" sz="1200" kern="1200" dirty="0" smtClean="0">
                <a:solidFill>
                  <a:schemeClr val="tx1"/>
                </a:solidFill>
                <a:effectLst/>
                <a:latin typeface="+mn-lt"/>
                <a:ea typeface="+mn-ea"/>
                <a:cs typeface="+mn-cs"/>
              </a:rPr>
              <a:t> must be in line </a:t>
            </a:r>
            <a:r>
              <a:rPr lang="en-GB" sz="1200" kern="1200" dirty="0" err="1" smtClean="0">
                <a:solidFill>
                  <a:schemeClr val="tx1"/>
                </a:solidFill>
                <a:effectLst/>
                <a:latin typeface="+mn-lt"/>
                <a:ea typeface="+mn-ea"/>
                <a:cs typeface="+mn-cs"/>
              </a:rPr>
              <a:t>ëith</a:t>
            </a:r>
            <a:r>
              <a:rPr lang="en-GB" sz="1200" kern="1200" dirty="0" smtClean="0">
                <a:solidFill>
                  <a:schemeClr val="tx1"/>
                </a:solidFill>
                <a:effectLst/>
                <a:latin typeface="+mn-lt"/>
                <a:ea typeface="+mn-ea"/>
                <a:cs typeface="+mn-cs"/>
              </a:rPr>
              <a:t> their needs and interests, observing the race, religion and human rights. </a:t>
            </a:r>
            <a:endParaRPr lang="ro-RO" sz="1200" kern="1200" dirty="0" smtClean="0">
              <a:solidFill>
                <a:schemeClr val="tx1"/>
              </a:solidFill>
              <a:effectLst/>
              <a:latin typeface="+mn-lt"/>
              <a:ea typeface="+mn-ea"/>
              <a:cs typeface="+mn-cs"/>
            </a:endParaRPr>
          </a:p>
          <a:p>
            <a:pPr algn="just"/>
            <a:r>
              <a:rPr lang="en-GB" sz="1200" u="none" strike="noStrike" kern="1200" dirty="0" smtClean="0">
                <a:solidFill>
                  <a:schemeClr val="tx1"/>
                </a:solidFill>
                <a:effectLst/>
                <a:latin typeface="+mn-lt"/>
                <a:ea typeface="+mn-ea"/>
                <a:cs typeface="+mn-cs"/>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8</a:t>
            </a:fld>
            <a:endParaRPr lang="en-US"/>
          </a:p>
        </p:txBody>
      </p:sp>
    </p:spTree>
    <p:extLst>
      <p:ext uri="{BB962C8B-B14F-4D97-AF65-F5344CB8AC3E}">
        <p14:creationId xmlns:p14="http://schemas.microsoft.com/office/powerpoint/2010/main" xmlns="" val="2291411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sq-AL" sz="1200" kern="1200" dirty="0" smtClean="0">
                <a:solidFill>
                  <a:schemeClr val="tx1"/>
                </a:solidFill>
                <a:effectLst/>
                <a:latin typeface="+mn-lt"/>
                <a:ea typeface="+mn-ea"/>
                <a:cs typeface="+mn-cs"/>
              </a:rPr>
              <a:t>Në rastet kur hetohen veprat penale kompjuterike, është me vend të mos fokusohemi vetëm tek “metodat e reja” të hetimit të lidhura me kompjuterin dhe Internetin, por edhe tek metodat tradicionale dhe të gjitha detajet e fakteve duhet të analizohen me të njëjtën vlerë.</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Të gjitha veprimet hetimore për tu kryer duhet të parashikojnë veçanërisht:</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Vërtetimin e aktivitetit kriminal dhe ndalimin e tij,</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Identifikimin e të dyshuarve dhe dënimin e tyre, dhe </a:t>
            </a:r>
            <a:endParaRPr lang="en-US" sz="1200" kern="1200" dirty="0" smtClean="0">
              <a:solidFill>
                <a:schemeClr val="tx1"/>
              </a:solidFill>
              <a:effectLst/>
              <a:latin typeface="+mn-lt"/>
              <a:ea typeface="+mn-ea"/>
              <a:cs typeface="+mn-cs"/>
            </a:endParaRPr>
          </a:p>
          <a:p>
            <a:pPr lvl="0"/>
            <a:r>
              <a:rPr lang="sq-AL" sz="1200" kern="1200" dirty="0" smtClean="0">
                <a:solidFill>
                  <a:schemeClr val="tx1"/>
                </a:solidFill>
                <a:effectLst/>
                <a:latin typeface="+mn-lt"/>
                <a:ea typeface="+mn-ea"/>
                <a:cs typeface="+mn-cs"/>
              </a:rPr>
              <a:t>Rikuperimin e dëmit.</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Nuk ka asnjë dyshim se për çdo sulm dhe krim, një nga detyrat e para është ndalimi i krimit dhe gjithashtu humbjet. Ka disa situata ku mund të analizojmë dhe vendosim me shumë kujdes dhe ky veprim mund të shtyhet për një periudhë të caktuar kohe për qëllime të hetimit nëse është më shumë i dëmshëm.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Aktivitetet për tu kryer duhet të prioritizohen, bazuar në dispozitat ligjore dhe procedurat e punës së policisë.</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 përcaktimin e aktiviteteve dhe mënyrës së realizimit të tyre mund të konsultohen prokurori, viktima, dëshmitarët ose njerëzit nga departamentet ose institucionet e tjera dhe vendimet të merren së bashku. Ne duhet të konsiderojmë se viktimat mund të jenë shumë emocionale për shkak të natyrës së situatës.</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Duhet të sigurohet vazhdimësia e hetimit, për këtë arsye në rast të një hetimi kompleks, nevojitet një grup për kryerjen e aktiviteteve, me një marrëdhënie të mirë dhe përhapje të rregullt të të dhënave dhe rezultateve ndërmjet anëtarëve.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Aktivitete ose lidhje të tjera kriminale me çështje të tjera mund të gjenden gjatë hetimit dhe në raste të tilla informacioni duhet të dërgohet tek departamentet kompetente.</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Përgatitja e dosjes dhe hartimi i dokumentacionit të nevojshëm për paraqitjen e rezultateve duhet jetë një preokupim i vazhdueshëm i hetuesve me qëllim lejimin e ndërlidhjes së të gjitha të dhënave dhe provave të identifikuara.</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q-AL" sz="1200" kern="1200" dirty="0" smtClean="0">
                <a:solidFill>
                  <a:schemeClr val="tx1"/>
                </a:solidFill>
                <a:effectLst/>
                <a:latin typeface="+mn-lt"/>
                <a:ea typeface="+mn-ea"/>
                <a:cs typeface="+mn-cs"/>
              </a:rPr>
              <a:t>Një aspekt tjetër i rëndësishëm lidhet me metodën e mbledhjes së të dhënave dhe provave si dhe sesi do të ruhen dhe përdoren ato. Për këtë qëllim duhet të respektohen të gjitha dispozitat dhe procedurat ligjore dhe provat duhet të mbahen të sigurta dhe të sakta</a:t>
            </a:r>
            <a:r>
              <a:rPr lang="en-US" dirty="0" smtClean="0">
                <a:effectLst/>
              </a:rPr>
              <a:t> </a:t>
            </a:r>
            <a:endParaRPr lang="ro-RO"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9</a:t>
            </a:fld>
            <a:endParaRPr lang="en-US"/>
          </a:p>
        </p:txBody>
      </p:sp>
    </p:spTree>
    <p:extLst>
      <p:ext uri="{BB962C8B-B14F-4D97-AF65-F5344CB8AC3E}">
        <p14:creationId xmlns:p14="http://schemas.microsoft.com/office/powerpoint/2010/main" xmlns="" val="240940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9/11/2013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9/11/2013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9/11/2013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9/11/2013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752806"/>
          </a:xfrm>
        </p:spPr>
        <p:txBody>
          <a:bodyPr>
            <a:normAutofit fontScale="90000"/>
          </a:bodyPr>
          <a:lstStyle/>
          <a:p>
            <a:r>
              <a:rPr lang="sq-AL" noProof="0" dirty="0" smtClean="0"/>
              <a:t>Trajnim i Përparuar për Krimin </a:t>
            </a:r>
            <a:r>
              <a:rPr lang="sq-AL" noProof="0" dirty="0" err="1" smtClean="0"/>
              <a:t>Kibernetik</a:t>
            </a:r>
            <a:r>
              <a:rPr lang="sq-AL" noProof="0" dirty="0" smtClean="0"/>
              <a:t> për Gjyqtarët dhe Prokurorët</a:t>
            </a:r>
            <a:endParaRPr lang="sq-AL" noProof="0" dirty="0"/>
          </a:p>
        </p:txBody>
      </p:sp>
      <p:sp>
        <p:nvSpPr>
          <p:cNvPr id="3" name="Subtitle 2"/>
          <p:cNvSpPr>
            <a:spLocks noGrp="1"/>
          </p:cNvSpPr>
          <p:nvPr>
            <p:ph type="subTitle" idx="1"/>
          </p:nvPr>
        </p:nvSpPr>
        <p:spPr>
          <a:xfrm>
            <a:off x="1371600" y="4428564"/>
            <a:ext cx="6400800" cy="1210235"/>
          </a:xfrm>
        </p:spPr>
        <p:txBody>
          <a:bodyPr/>
          <a:lstStyle/>
          <a:p>
            <a:r>
              <a:rPr lang="sq-AL" noProof="0" smtClean="0">
                <a:solidFill>
                  <a:schemeClr val="tx1"/>
                </a:solidFill>
              </a:rPr>
              <a:t>Plani i Hetimit</a:t>
            </a:r>
            <a:endParaRPr lang="sq-AL" noProof="0">
              <a:solidFill>
                <a:schemeClr val="tx1"/>
              </a:solidFill>
            </a:endParaRPr>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lvl="0"/>
            <a:r>
              <a:rPr lang="sq-AL" noProof="0" smtClean="0"/>
              <a:t>8. </a:t>
            </a:r>
            <a:r>
              <a:rPr lang="sq-AL" b="1" noProof="0" smtClean="0"/>
              <a:t>Bashkëpunimi polici-prokurori</a:t>
            </a:r>
            <a:r>
              <a:rPr lang="sq-AL" noProof="0" smtClean="0"/>
              <a:t/>
            </a:r>
            <a:br>
              <a:rPr lang="sq-AL" noProof="0" smtClean="0"/>
            </a:br>
            <a:endParaRPr lang="sq-AL" noProof="0"/>
          </a:p>
        </p:txBody>
      </p:sp>
      <p:sp>
        <p:nvSpPr>
          <p:cNvPr id="3" name="Content Placeholder 2"/>
          <p:cNvSpPr>
            <a:spLocks noGrp="1"/>
          </p:cNvSpPr>
          <p:nvPr>
            <p:ph idx="1"/>
          </p:nvPr>
        </p:nvSpPr>
        <p:spPr/>
        <p:txBody>
          <a:bodyPr>
            <a:normAutofit fontScale="92500" lnSpcReduction="10000"/>
          </a:bodyPr>
          <a:lstStyle/>
          <a:p>
            <a:pPr algn="just"/>
            <a:r>
              <a:rPr lang="sq-AL" noProof="0" smtClean="0"/>
              <a:t>Paraqitni çështjen dhe masat e marra tek prokurori</a:t>
            </a:r>
          </a:p>
          <a:p>
            <a:pPr algn="just"/>
            <a:r>
              <a:rPr lang="sq-AL" noProof="0" smtClean="0"/>
              <a:t>Aktivitetet e përbashkëta hetimore</a:t>
            </a:r>
          </a:p>
          <a:p>
            <a:pPr algn="just"/>
            <a:r>
              <a:rPr lang="sq-AL" noProof="0" smtClean="0"/>
              <a:t>Bashkëpunimi kryesisht i referohet:</a:t>
            </a:r>
          </a:p>
          <a:p>
            <a:pPr algn="just"/>
            <a:r>
              <a:rPr lang="sq-AL" noProof="0" smtClean="0"/>
              <a:t>-përcaktimit të krimeve të kryera</a:t>
            </a:r>
          </a:p>
          <a:p>
            <a:pPr algn="just"/>
            <a:r>
              <a:rPr lang="sq-AL" noProof="0" smtClean="0"/>
              <a:t>-përcaktimit të masave hetimore</a:t>
            </a:r>
          </a:p>
          <a:p>
            <a:pPr algn="just"/>
            <a:r>
              <a:rPr lang="sq-AL" noProof="0" smtClean="0"/>
              <a:t>-vlerësimit të rezultateve dhe vendimmarrjes për kontrollet, arrestimet dhe marrjes në pyetje të të dyshuarve</a:t>
            </a:r>
          </a:p>
          <a:p>
            <a:endParaRPr lang="sq-AL" noProof="0" smtClean="0"/>
          </a:p>
          <a:p>
            <a:endParaRPr lang="sq-AL" noProof="0" smtClean="0"/>
          </a:p>
          <a:p>
            <a:endParaRPr lang="sq-AL" noProof="0"/>
          </a:p>
        </p:txBody>
      </p:sp>
    </p:spTree>
    <p:extLst>
      <p:ext uri="{BB962C8B-B14F-4D97-AF65-F5344CB8AC3E}">
        <p14:creationId xmlns:p14="http://schemas.microsoft.com/office/powerpoint/2010/main" xmlns="" val="3251060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q-AL" sz="4000" noProof="0" smtClean="0"/>
              <a:t>9.</a:t>
            </a:r>
            <a:r>
              <a:rPr lang="sq-AL" noProof="0" smtClean="0"/>
              <a:t> </a:t>
            </a:r>
            <a:r>
              <a:rPr lang="sq-AL" sz="4000" b="1" noProof="0" smtClean="0"/>
              <a:t>Identifikimi i të dyshuarve</a:t>
            </a:r>
            <a:endParaRPr lang="sq-AL" sz="4000" b="1" noProof="0"/>
          </a:p>
        </p:txBody>
      </p:sp>
      <p:sp>
        <p:nvSpPr>
          <p:cNvPr id="3" name="Content Placeholder 2"/>
          <p:cNvSpPr>
            <a:spLocks noGrp="1"/>
          </p:cNvSpPr>
          <p:nvPr>
            <p:ph idx="1"/>
          </p:nvPr>
        </p:nvSpPr>
        <p:spPr>
          <a:xfrm>
            <a:off x="457200" y="1887071"/>
            <a:ext cx="8458200" cy="4525963"/>
          </a:xfrm>
        </p:spPr>
        <p:txBody>
          <a:bodyPr>
            <a:normAutofit fontScale="77500" lnSpcReduction="20000"/>
          </a:bodyPr>
          <a:lstStyle/>
          <a:p>
            <a:r>
              <a:rPr lang="sq-AL" noProof="0" dirty="0" smtClean="0"/>
              <a:t>Identifikimi dhe vendndodhja e të dyshuarve</a:t>
            </a:r>
          </a:p>
          <a:p>
            <a:r>
              <a:rPr lang="sq-AL" noProof="0" dirty="0" smtClean="0"/>
              <a:t>Adresat e tjera të përdorura nga të dyshuarit;</a:t>
            </a:r>
          </a:p>
          <a:p>
            <a:r>
              <a:rPr lang="sq-AL" noProof="0" dirty="0" smtClean="0"/>
              <a:t>Vendndodhja e kompjuterit të përdorur për kryerjen e krimeve;</a:t>
            </a:r>
          </a:p>
          <a:p>
            <a:r>
              <a:rPr lang="sq-AL" noProof="0" dirty="0" smtClean="0"/>
              <a:t>Lidhja e përdorur e Internetit (kabull, pa kabull, ISP, etj.)</a:t>
            </a:r>
          </a:p>
          <a:p>
            <a:r>
              <a:rPr lang="sq-AL" noProof="0" dirty="0" smtClean="0"/>
              <a:t>Dijenia dhe përfshirja në aktivitetet kriminale;</a:t>
            </a:r>
          </a:p>
          <a:p>
            <a:r>
              <a:rPr lang="sq-AL" noProof="0" dirty="0" smtClean="0"/>
              <a:t>Bashkëpunimi me të dyshuarit e tjerë dhe përfshirja e tyre;</a:t>
            </a:r>
          </a:p>
          <a:p>
            <a:r>
              <a:rPr lang="sq-AL" noProof="0" dirty="0" smtClean="0"/>
              <a:t>Hetimi financiar;</a:t>
            </a:r>
          </a:p>
          <a:p>
            <a:r>
              <a:rPr lang="sq-AL" noProof="0" dirty="0" smtClean="0"/>
              <a:t>Të dhënat e abonimit</a:t>
            </a:r>
          </a:p>
          <a:p>
            <a:r>
              <a:rPr lang="sq-AL" noProof="0" dirty="0" smtClean="0"/>
              <a:t>Lidhjet me të dyshuarit e tjerë ose me hetimet e tjera penale</a:t>
            </a:r>
          </a:p>
          <a:p>
            <a:r>
              <a:rPr lang="sq-AL" noProof="0" dirty="0" err="1" smtClean="0"/>
              <a:t>Databazat</a:t>
            </a:r>
            <a:r>
              <a:rPr lang="sq-AL" noProof="0" dirty="0" smtClean="0"/>
              <a:t> e policisë dhe Interneti mund të përdoren si burim informacioni</a:t>
            </a:r>
          </a:p>
          <a:p>
            <a:endParaRPr lang="sq-AL" noProof="0" dirty="0"/>
          </a:p>
        </p:txBody>
      </p:sp>
    </p:spTree>
    <p:extLst>
      <p:ext uri="{BB962C8B-B14F-4D97-AF65-F5344CB8AC3E}">
        <p14:creationId xmlns:p14="http://schemas.microsoft.com/office/powerpoint/2010/main" xmlns="" val="2831471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3475"/>
            <a:ext cx="8489576" cy="1005262"/>
          </a:xfrm>
        </p:spPr>
        <p:txBody>
          <a:bodyPr>
            <a:normAutofit/>
          </a:bodyPr>
          <a:lstStyle/>
          <a:p>
            <a:pPr lvl="0"/>
            <a:r>
              <a:rPr lang="sq-AL" noProof="0" smtClean="0"/>
              <a:t>10. </a:t>
            </a:r>
            <a:r>
              <a:rPr lang="sq-AL" b="1" noProof="0" smtClean="0"/>
              <a:t>Bashkëpunimi me Autoritetet</a:t>
            </a:r>
            <a:endParaRPr lang="sq-AL" b="1" noProof="0"/>
          </a:p>
        </p:txBody>
      </p:sp>
      <p:sp>
        <p:nvSpPr>
          <p:cNvPr id="3" name="Content Placeholder 2"/>
          <p:cNvSpPr>
            <a:spLocks noGrp="1"/>
          </p:cNvSpPr>
          <p:nvPr>
            <p:ph idx="1"/>
          </p:nvPr>
        </p:nvSpPr>
        <p:spPr>
          <a:xfrm>
            <a:off x="457200" y="1600200"/>
            <a:ext cx="8229600" cy="4525963"/>
          </a:xfrm>
        </p:spPr>
        <p:txBody>
          <a:bodyPr>
            <a:normAutofit lnSpcReduction="10000"/>
          </a:bodyPr>
          <a:lstStyle/>
          <a:p>
            <a:pPr algn="just"/>
            <a:r>
              <a:rPr lang="sq-AL" noProof="0" smtClean="0"/>
              <a:t>Bashkëpunimi duhet të fokusohet tek:</a:t>
            </a:r>
          </a:p>
          <a:p>
            <a:pPr algn="just"/>
            <a:r>
              <a:rPr lang="sq-AL" noProof="0" smtClean="0"/>
              <a:t>-shkëmbimi i informacionit për faktet personat, mënyrat e veprimit, lidhjet e hetimeve</a:t>
            </a:r>
          </a:p>
          <a:p>
            <a:pPr algn="just"/>
            <a:r>
              <a:rPr lang="sq-AL" noProof="0" smtClean="0"/>
              <a:t>-mbledhja e të dhënave dhe provave</a:t>
            </a:r>
          </a:p>
          <a:p>
            <a:pPr algn="just"/>
            <a:r>
              <a:rPr lang="sq-AL" noProof="0" smtClean="0"/>
              <a:t>-ofrimi i mbështetjes logjistike për kryerjen e disa aktiviteteve</a:t>
            </a:r>
          </a:p>
          <a:p>
            <a:pPr algn="just"/>
            <a:r>
              <a:rPr lang="sq-AL" noProof="0" smtClean="0"/>
              <a:t>-ndihma e specializuar për çështjet teknike, financiare ose çështjet e tjera</a:t>
            </a:r>
          </a:p>
          <a:p>
            <a:endParaRPr lang="sq-AL" noProof="0"/>
          </a:p>
        </p:txBody>
      </p:sp>
    </p:spTree>
    <p:extLst>
      <p:ext uri="{BB962C8B-B14F-4D97-AF65-F5344CB8AC3E}">
        <p14:creationId xmlns:p14="http://schemas.microsoft.com/office/powerpoint/2010/main" xmlns="" val="37920928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57363"/>
          </a:xfrm>
        </p:spPr>
        <p:txBody>
          <a:bodyPr>
            <a:normAutofit fontScale="90000"/>
          </a:bodyPr>
          <a:lstStyle/>
          <a:p>
            <a:pPr lvl="0"/>
            <a:r>
              <a:rPr lang="sq-AL" noProof="0" smtClean="0"/>
              <a:t>11. </a:t>
            </a:r>
            <a:r>
              <a:rPr lang="sq-AL" b="1" noProof="0" smtClean="0"/>
              <a:t>Vlerësimet e aktiviteteve dhe kryerjes së kontrolleve, arrestimeve dhe marrjeve në pyetje</a:t>
            </a:r>
            <a:br>
              <a:rPr lang="sq-AL" b="1" noProof="0" smtClean="0"/>
            </a:br>
            <a:endParaRPr lang="sq-AL" b="1" noProof="0"/>
          </a:p>
        </p:txBody>
      </p:sp>
      <p:sp>
        <p:nvSpPr>
          <p:cNvPr id="3" name="Content Placeholder 2"/>
          <p:cNvSpPr>
            <a:spLocks noGrp="1"/>
          </p:cNvSpPr>
          <p:nvPr>
            <p:ph idx="1"/>
          </p:nvPr>
        </p:nvSpPr>
        <p:spPr>
          <a:xfrm>
            <a:off x="457200" y="2294966"/>
            <a:ext cx="8229600" cy="4213410"/>
          </a:xfrm>
        </p:spPr>
        <p:txBody>
          <a:bodyPr>
            <a:noAutofit/>
          </a:bodyPr>
          <a:lstStyle/>
          <a:p>
            <a:pPr algn="just"/>
            <a:r>
              <a:rPr lang="sq-AL" noProof="0" smtClean="0"/>
              <a:t>Procesi i vlerësimit duhet t’i referohet:</a:t>
            </a:r>
          </a:p>
          <a:p>
            <a:pPr algn="just"/>
            <a:r>
              <a:rPr lang="sq-AL" noProof="0" smtClean="0"/>
              <a:t>- sesi u kryen aktivitetet</a:t>
            </a:r>
          </a:p>
          <a:p>
            <a:pPr algn="just"/>
            <a:r>
              <a:rPr lang="sq-AL" noProof="0" smtClean="0"/>
              <a:t>- nëse vendimet dhe hapat u mbikqyrën</a:t>
            </a:r>
          </a:p>
          <a:p>
            <a:pPr algn="just"/>
            <a:r>
              <a:rPr lang="sq-AL" noProof="0" smtClean="0"/>
              <a:t>- nëse provat e mbledhura janë të mjaftueshme për marrjen e vendimeve</a:t>
            </a:r>
          </a:p>
          <a:p>
            <a:pPr algn="just"/>
            <a:r>
              <a:rPr lang="sq-AL" noProof="0" smtClean="0"/>
              <a:t>- nëse u respektuan dispozitat dhe procedurat ligjore</a:t>
            </a:r>
            <a:endParaRPr lang="sq-AL" noProof="0"/>
          </a:p>
        </p:txBody>
      </p:sp>
    </p:spTree>
    <p:extLst>
      <p:ext uri="{BB962C8B-B14F-4D97-AF65-F5344CB8AC3E}">
        <p14:creationId xmlns:p14="http://schemas.microsoft.com/office/powerpoint/2010/main" xmlns="" val="504122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1624"/>
            <a:ext cx="8229600" cy="5014539"/>
          </a:xfrm>
        </p:spPr>
        <p:txBody>
          <a:bodyPr>
            <a:normAutofit/>
          </a:bodyPr>
          <a:lstStyle/>
          <a:p>
            <a:pPr algn="just"/>
            <a:r>
              <a:rPr lang="sq-AL" noProof="0" dirty="0" smtClean="0"/>
              <a:t>- nëse u hetuan të gjitha aspektet</a:t>
            </a:r>
          </a:p>
          <a:p>
            <a:pPr algn="just"/>
            <a:r>
              <a:rPr lang="sq-AL" noProof="0" dirty="0" smtClean="0"/>
              <a:t>- urdhërimi i masave të tjera të hetimit</a:t>
            </a:r>
          </a:p>
          <a:p>
            <a:pPr algn="just"/>
            <a:r>
              <a:rPr lang="sq-AL" noProof="0" dirty="0" smtClean="0"/>
              <a:t>- nëse u ndalua aktiviteti kriminal dhe cili është </a:t>
            </a:r>
            <a:r>
              <a:rPr lang="sq-AL" noProof="0" dirty="0" err="1" smtClean="0"/>
              <a:t>impakti</a:t>
            </a:r>
            <a:r>
              <a:rPr lang="sq-AL" noProof="0" dirty="0" smtClean="0"/>
              <a:t> i tij nëse vazhdon</a:t>
            </a:r>
          </a:p>
          <a:p>
            <a:pPr algn="just"/>
            <a:r>
              <a:rPr lang="sq-AL" noProof="0" dirty="0" smtClean="0"/>
              <a:t>Ndjekja e procedurave dhe dispozitave ligjore</a:t>
            </a:r>
          </a:p>
          <a:p>
            <a:pPr algn="just"/>
            <a:r>
              <a:rPr lang="sq-AL" noProof="0" dirty="0" smtClean="0"/>
              <a:t>P</a:t>
            </a:r>
            <a:r>
              <a:rPr lang="en-US" noProof="0" dirty="0" err="1" smtClean="0"/>
              <a:t>ër</a:t>
            </a:r>
            <a:r>
              <a:rPr lang="sq-AL" noProof="0" dirty="0" smtClean="0"/>
              <a:t>gatitja e njerëzve për kryerjen e aktiviteteve</a:t>
            </a:r>
          </a:p>
          <a:p>
            <a:pPr algn="just"/>
            <a:r>
              <a:rPr lang="sq-AL" noProof="0" dirty="0" smtClean="0"/>
              <a:t>P</a:t>
            </a:r>
            <a:r>
              <a:rPr lang="en-US" noProof="0" dirty="0" err="1" smtClean="0"/>
              <a:t>ër</a:t>
            </a:r>
            <a:r>
              <a:rPr lang="sq-AL" noProof="0" dirty="0" smtClean="0"/>
              <a:t>gatitja e dokumenteve për dosjen e çështjes</a:t>
            </a:r>
          </a:p>
          <a:p>
            <a:endParaRPr lang="sq-AL" noProof="0" dirty="0"/>
          </a:p>
        </p:txBody>
      </p:sp>
    </p:spTree>
    <p:extLst>
      <p:ext uri="{BB962C8B-B14F-4D97-AF65-F5344CB8AC3E}">
        <p14:creationId xmlns:p14="http://schemas.microsoft.com/office/powerpoint/2010/main" xmlns="" val="34452617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0306"/>
            <a:ext cx="8229600" cy="2115670"/>
          </a:xfrm>
        </p:spPr>
        <p:txBody>
          <a:bodyPr>
            <a:normAutofit fontScale="90000"/>
          </a:bodyPr>
          <a:lstStyle/>
          <a:p>
            <a:pPr lvl="0"/>
            <a:r>
              <a:rPr lang="sq-AL" noProof="0" dirty="0" smtClean="0"/>
              <a:t>12. </a:t>
            </a:r>
            <a:r>
              <a:rPr lang="sq-AL" b="1" noProof="0" dirty="0" smtClean="0"/>
              <a:t>Vlerësimi i hetimit për identifikimin e pikave të mësimit dhe përhapjes së tyre</a:t>
            </a:r>
            <a:br>
              <a:rPr lang="sq-AL" b="1" noProof="0" dirty="0" smtClean="0"/>
            </a:br>
            <a:endParaRPr lang="sq-AL" b="1" noProof="0" dirty="0"/>
          </a:p>
        </p:txBody>
      </p:sp>
      <p:sp>
        <p:nvSpPr>
          <p:cNvPr id="3" name="Content Placeholder 2"/>
          <p:cNvSpPr>
            <a:spLocks noGrp="1"/>
          </p:cNvSpPr>
          <p:nvPr>
            <p:ph idx="1"/>
          </p:nvPr>
        </p:nvSpPr>
        <p:spPr>
          <a:xfrm>
            <a:off x="457200" y="2743199"/>
            <a:ext cx="8229600" cy="4114801"/>
          </a:xfrm>
        </p:spPr>
        <p:txBody>
          <a:bodyPr>
            <a:normAutofit/>
          </a:bodyPr>
          <a:lstStyle/>
          <a:p>
            <a:pPr algn="just"/>
            <a:r>
              <a:rPr lang="sq-AL" sz="3600" noProof="0" dirty="0" smtClean="0"/>
              <a:t>Vlerësimi i çështjes</a:t>
            </a:r>
          </a:p>
          <a:p>
            <a:pPr algn="just"/>
            <a:r>
              <a:rPr lang="sq-AL" sz="3600" noProof="0" dirty="0" smtClean="0"/>
              <a:t>Pikat pozitive</a:t>
            </a:r>
          </a:p>
          <a:p>
            <a:pPr algn="just"/>
            <a:r>
              <a:rPr lang="sq-AL" sz="3600" noProof="0" dirty="0" smtClean="0"/>
              <a:t>Pikat negative</a:t>
            </a:r>
          </a:p>
          <a:p>
            <a:pPr algn="just"/>
            <a:r>
              <a:rPr lang="sq-AL" sz="3600" noProof="0" dirty="0" smtClean="0"/>
              <a:t>Përhapja e pikave të mësimit dhe praktikat më të mira</a:t>
            </a:r>
            <a:endParaRPr lang="sq-AL" sz="3600" noProof="0" dirty="0"/>
          </a:p>
        </p:txBody>
      </p:sp>
    </p:spTree>
    <p:extLst>
      <p:ext uri="{BB962C8B-B14F-4D97-AF65-F5344CB8AC3E}">
        <p14:creationId xmlns:p14="http://schemas.microsoft.com/office/powerpoint/2010/main" xmlns="" val="2821118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2601"/>
            <a:ext cx="8229600" cy="983219"/>
          </a:xfrm>
        </p:spPr>
        <p:txBody>
          <a:bodyPr>
            <a:normAutofit/>
          </a:bodyPr>
          <a:lstStyle/>
          <a:p>
            <a:pPr lvl="0"/>
            <a:r>
              <a:rPr lang="sq-AL" sz="3600" noProof="0" dirty="0" smtClean="0"/>
              <a:t>13. Këshilla për Skenarin e Kursit</a:t>
            </a:r>
            <a:endParaRPr lang="sq-AL" sz="3600" noProof="0" dirty="0"/>
          </a:p>
        </p:txBody>
      </p:sp>
      <p:sp>
        <p:nvSpPr>
          <p:cNvPr id="3" name="Content Placeholder 2"/>
          <p:cNvSpPr>
            <a:spLocks noGrp="1"/>
          </p:cNvSpPr>
          <p:nvPr>
            <p:ph idx="1"/>
          </p:nvPr>
        </p:nvSpPr>
        <p:spPr>
          <a:xfrm>
            <a:off x="169668" y="694787"/>
            <a:ext cx="9079156" cy="5783193"/>
          </a:xfrm>
        </p:spPr>
        <p:txBody>
          <a:bodyPr>
            <a:noAutofit/>
          </a:bodyPr>
          <a:lstStyle/>
          <a:p>
            <a:pPr algn="just"/>
            <a:r>
              <a:rPr lang="sq-AL" sz="2100" noProof="0" dirty="0" smtClean="0"/>
              <a:t>A </a:t>
            </a:r>
            <a:r>
              <a:rPr lang="sq-AL" sz="2400" noProof="0" dirty="0" smtClean="0"/>
              <a:t>është i qartë sulmi </a:t>
            </a:r>
            <a:r>
              <a:rPr lang="sq-AL" sz="2100" noProof="0" dirty="0" smtClean="0"/>
              <a:t>DDOS nga kursi baz</a:t>
            </a:r>
            <a:r>
              <a:rPr lang="sq-AL" sz="2000" noProof="0" dirty="0" smtClean="0"/>
              <a:t>ë</a:t>
            </a:r>
            <a:r>
              <a:rPr lang="sq-AL" sz="2100" noProof="0" dirty="0" smtClean="0"/>
              <a:t>?</a:t>
            </a:r>
          </a:p>
          <a:p>
            <a:pPr algn="just"/>
            <a:r>
              <a:rPr lang="sq-AL" sz="2100" noProof="0" dirty="0" smtClean="0"/>
              <a:t>Ju jeni hetues q</a:t>
            </a:r>
            <a:r>
              <a:rPr lang="sq-AL" sz="2000" noProof="0" dirty="0" smtClean="0"/>
              <a:t>ë do të hetoni sot dhe nesër.</a:t>
            </a:r>
            <a:endParaRPr lang="sq-AL" sz="2100" noProof="0" dirty="0" smtClean="0"/>
          </a:p>
          <a:p>
            <a:pPr algn="just"/>
            <a:r>
              <a:rPr lang="sq-AL" sz="2100" noProof="0" dirty="0" smtClean="0"/>
              <a:t>Nj</a:t>
            </a:r>
            <a:r>
              <a:rPr lang="sq-AL" sz="2000" noProof="0" dirty="0" smtClean="0"/>
              <a:t>ë apo dy persona mund të drejtojnë grupin</a:t>
            </a:r>
            <a:endParaRPr lang="sq-AL" sz="2100" noProof="0" dirty="0" smtClean="0"/>
          </a:p>
          <a:p>
            <a:pPr algn="just"/>
            <a:r>
              <a:rPr lang="sq-AL" sz="2100" noProof="0" dirty="0" smtClean="0"/>
              <a:t>P</a:t>
            </a:r>
            <a:r>
              <a:rPr lang="sq-AL" sz="2000" noProof="0" dirty="0" smtClean="0"/>
              <a:t>ërcaktoni llojin e krimit në ligjin tuaj vendas</a:t>
            </a:r>
            <a:endParaRPr lang="sq-AL" sz="2100" noProof="0" dirty="0" smtClean="0"/>
          </a:p>
          <a:p>
            <a:pPr algn="just"/>
            <a:r>
              <a:rPr lang="sq-AL" sz="2100" noProof="0" dirty="0" smtClean="0"/>
              <a:t>Renditni se çfar</a:t>
            </a:r>
            <a:r>
              <a:rPr lang="sq-AL" sz="2000" noProof="0" dirty="0" smtClean="0"/>
              <a:t>ë lloj kompetence ligjore mund të përdoret për këtë lloj krimi</a:t>
            </a:r>
            <a:r>
              <a:rPr lang="sq-AL" sz="2100" noProof="0" dirty="0" smtClean="0"/>
              <a:t>?</a:t>
            </a:r>
          </a:p>
          <a:p>
            <a:pPr algn="just"/>
            <a:r>
              <a:rPr lang="sq-AL" sz="2100" noProof="0" dirty="0" smtClean="0"/>
              <a:t>Renditni çfar</a:t>
            </a:r>
            <a:r>
              <a:rPr lang="sq-AL" sz="2000" noProof="0" dirty="0" smtClean="0"/>
              <a:t>ë dini dhe çfarë mungon</a:t>
            </a:r>
            <a:endParaRPr lang="sq-AL" sz="2100" noProof="0" dirty="0" smtClean="0"/>
          </a:p>
          <a:p>
            <a:pPr algn="just"/>
            <a:r>
              <a:rPr lang="sq-AL" sz="2100" noProof="0" dirty="0" smtClean="0"/>
              <a:t>Renditni </a:t>
            </a:r>
            <a:r>
              <a:rPr lang="sq-AL" sz="2000" noProof="0" dirty="0" smtClean="0"/>
              <a:t>çfarë lloj të dhënash mund të merrni </a:t>
            </a:r>
            <a:r>
              <a:rPr lang="sq-AL" sz="2000" noProof="0" dirty="0" err="1" smtClean="0"/>
              <a:t>online</a:t>
            </a:r>
            <a:r>
              <a:rPr lang="sq-AL" sz="2000" noProof="0" dirty="0" smtClean="0"/>
              <a:t> dhe </a:t>
            </a:r>
            <a:r>
              <a:rPr lang="sq-AL" sz="2000" noProof="0" dirty="0" err="1" smtClean="0"/>
              <a:t>offline</a:t>
            </a:r>
            <a:endParaRPr lang="sq-AL" sz="2100" noProof="0" dirty="0" smtClean="0"/>
          </a:p>
          <a:p>
            <a:pPr algn="just"/>
            <a:r>
              <a:rPr lang="sq-AL" sz="2100" noProof="0" dirty="0" smtClean="0"/>
              <a:t>Trajner</a:t>
            </a:r>
            <a:r>
              <a:rPr lang="sq-AL" sz="2000" noProof="0" dirty="0" smtClean="0"/>
              <a:t>ët janë ofruesit e të dhënave dhe viktimat; ata mund t’ju japin të dhëna nëse ua kërkoni (</a:t>
            </a:r>
            <a:r>
              <a:rPr lang="sq-AL" sz="2000" noProof="0" dirty="0" err="1" smtClean="0"/>
              <a:t>përdo</a:t>
            </a:r>
            <a:r>
              <a:rPr lang="en-US" sz="2000" noProof="0" dirty="0" smtClean="0"/>
              <a:t>r</a:t>
            </a:r>
            <a:r>
              <a:rPr lang="sq-AL" sz="2000" noProof="0" dirty="0" err="1" smtClean="0"/>
              <a:t>ni</a:t>
            </a:r>
            <a:r>
              <a:rPr lang="sq-AL" sz="2000" noProof="0" dirty="0" smtClean="0"/>
              <a:t> copa të vogla letre)</a:t>
            </a:r>
            <a:endParaRPr lang="sq-AL" sz="2100" noProof="0" dirty="0" smtClean="0"/>
          </a:p>
          <a:p>
            <a:pPr algn="just"/>
            <a:r>
              <a:rPr lang="sq-AL" sz="2100" noProof="0" dirty="0" smtClean="0"/>
              <a:t>Jo t</a:t>
            </a:r>
            <a:r>
              <a:rPr lang="sq-AL" sz="2000" noProof="0" dirty="0" smtClean="0"/>
              <a:t>ë gjitha përpjekjet mund të rezultojnë me përgjigje ose të dhëna pozitive</a:t>
            </a:r>
            <a:endParaRPr lang="sq-AL" sz="2100" noProof="0" dirty="0" smtClean="0"/>
          </a:p>
          <a:p>
            <a:pPr algn="just"/>
            <a:r>
              <a:rPr lang="sq-AL" sz="2100" noProof="0" dirty="0" smtClean="0"/>
              <a:t>Mendoni n</a:t>
            </a:r>
            <a:r>
              <a:rPr lang="sq-AL" sz="2000" noProof="0" dirty="0" smtClean="0"/>
              <a:t>ë detaje dhe mendoni për të gjithë procesin</a:t>
            </a:r>
            <a:endParaRPr lang="sq-AL" sz="2100" noProof="0" dirty="0" smtClean="0"/>
          </a:p>
          <a:p>
            <a:pPr algn="just"/>
            <a:r>
              <a:rPr lang="sq-AL" sz="2100" noProof="0" dirty="0" smtClean="0"/>
              <a:t>B</a:t>
            </a:r>
            <a:r>
              <a:rPr lang="sq-AL" sz="2000" noProof="0" dirty="0" smtClean="0"/>
              <a:t>ëni shumë përpjekje në të njëjtën kohë</a:t>
            </a:r>
            <a:endParaRPr lang="sq-AL" sz="2100" noProof="0" dirty="0" smtClean="0"/>
          </a:p>
          <a:p>
            <a:pPr algn="just"/>
            <a:r>
              <a:rPr lang="sq-AL" sz="2100" noProof="0" dirty="0" smtClean="0"/>
              <a:t>Mendoni si kriminel</a:t>
            </a:r>
          </a:p>
          <a:p>
            <a:pPr algn="just"/>
            <a:r>
              <a:rPr lang="sq-AL" sz="2100" noProof="0" dirty="0" smtClean="0"/>
              <a:t>Identifikoni kriminelin/kriminel</a:t>
            </a:r>
            <a:r>
              <a:rPr lang="sq-AL" sz="2000" noProof="0" dirty="0" smtClean="0"/>
              <a:t>ët</a:t>
            </a:r>
            <a:endParaRPr lang="sq-AL" sz="2100" noProof="0" dirty="0" smtClean="0"/>
          </a:p>
          <a:p>
            <a:pPr algn="just"/>
            <a:r>
              <a:rPr lang="sq-AL" sz="2100" noProof="0" dirty="0" smtClean="0"/>
              <a:t>E gjith</a:t>
            </a:r>
            <a:r>
              <a:rPr lang="sq-AL" sz="2000" noProof="0" dirty="0" smtClean="0"/>
              <a:t>ë pjesëmarrja juaj aktive për identifikimin në grupin tuaj vlerësohet</a:t>
            </a:r>
            <a:endParaRPr lang="sq-AL" sz="2100" noProof="0" dirty="0" smtClean="0"/>
          </a:p>
          <a:p>
            <a:endParaRPr lang="sq-AL" sz="2100" noProof="0" dirty="0" smtClean="0"/>
          </a:p>
          <a:p>
            <a:endParaRPr lang="sq-AL" sz="2100" noProof="0" dirty="0" smtClean="0"/>
          </a:p>
        </p:txBody>
      </p:sp>
    </p:spTree>
    <p:extLst>
      <p:ext uri="{BB962C8B-B14F-4D97-AF65-F5344CB8AC3E}">
        <p14:creationId xmlns:p14="http://schemas.microsoft.com/office/powerpoint/2010/main" xmlns="" val="33498666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4705" cy="923330"/>
          </a:xfrm>
          <a:prstGeom prst="rect">
            <a:avLst/>
          </a:prstGeom>
          <a:noFill/>
        </p:spPr>
        <p:txBody>
          <a:bodyPr wrap="none" rtlCol="0">
            <a:spAutoFit/>
          </a:bodyPr>
          <a:lstStyle/>
          <a:p>
            <a:r>
              <a:rPr lang="en-GB" sz="5400" b="1" dirty="0" smtClean="0"/>
              <a:t> P y e t j e</a:t>
            </a:r>
            <a:endParaRPr lang="en-GB" sz="5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71693"/>
            <a:ext cx="8512512" cy="4679231"/>
          </a:xfrm>
        </p:spPr>
        <p:txBody>
          <a:bodyPr>
            <a:normAutofit lnSpcReduction="10000"/>
          </a:bodyPr>
          <a:lstStyle/>
          <a:p>
            <a:pPr lvl="0" algn="just"/>
            <a:r>
              <a:rPr lang="sq-AL" sz="4000" noProof="0" smtClean="0"/>
              <a:t>Të dhëna të mjaftueshme për të filluar një hetim</a:t>
            </a:r>
          </a:p>
          <a:p>
            <a:pPr lvl="0" algn="just"/>
            <a:r>
              <a:rPr lang="sq-AL" sz="4000" noProof="0" smtClean="0"/>
              <a:t>Faktet e raportuara konsiderohen krime</a:t>
            </a:r>
          </a:p>
          <a:p>
            <a:pPr lvl="0" algn="just"/>
            <a:r>
              <a:rPr lang="sq-AL" sz="4000" noProof="0" smtClean="0"/>
              <a:t>Duhet t’i drejtohen autoritetit kompetent</a:t>
            </a:r>
          </a:p>
          <a:p>
            <a:pPr lvl="0" algn="just"/>
            <a:r>
              <a:rPr lang="sq-AL" sz="4000" noProof="0" smtClean="0"/>
              <a:t>Përmbajtja e ankimi</a:t>
            </a:r>
          </a:p>
          <a:p>
            <a:pPr lvl="0"/>
            <a:endParaRPr lang="sq-AL" sz="2600" noProof="0" smtClean="0"/>
          </a:p>
          <a:p>
            <a:pPr>
              <a:buFont typeface="Wingdings" charset="2"/>
              <a:buChar char="²"/>
            </a:pPr>
            <a:endParaRPr lang="sq-AL" sz="2600" noProof="0"/>
          </a:p>
        </p:txBody>
      </p:sp>
      <p:sp>
        <p:nvSpPr>
          <p:cNvPr id="4" name="Title 1"/>
          <p:cNvSpPr>
            <a:spLocks noGrp="1"/>
          </p:cNvSpPr>
          <p:nvPr>
            <p:ph type="title"/>
          </p:nvPr>
        </p:nvSpPr>
        <p:spPr>
          <a:xfrm>
            <a:off x="313765" y="334232"/>
            <a:ext cx="8229600" cy="1086249"/>
          </a:xfrm>
        </p:spPr>
        <p:txBody>
          <a:bodyPr>
            <a:normAutofit fontScale="90000"/>
          </a:bodyPr>
          <a:lstStyle/>
          <a:p>
            <a:r>
              <a:rPr lang="sq-AL" b="1" noProof="0" smtClean="0"/>
              <a:t>1. Marrja dhe Vlerësimi i një Ankimi</a:t>
            </a:r>
            <a:endParaRPr lang="sq-AL" b="1" noProof="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Përmbajtja e Ankimit</a:t>
            </a:r>
            <a:endParaRPr lang="sq-AL" b="1" noProof="0"/>
          </a:p>
        </p:txBody>
      </p:sp>
      <p:sp>
        <p:nvSpPr>
          <p:cNvPr id="4" name="Rectangle 3"/>
          <p:cNvSpPr>
            <a:spLocks noGrp="1" noChangeArrowheads="1"/>
          </p:cNvSpPr>
          <p:nvPr>
            <p:ph idx="1"/>
          </p:nvPr>
        </p:nvSpPr>
        <p:spPr/>
        <p:txBody>
          <a:bodyPr>
            <a:normAutofit fontScale="70000" lnSpcReduction="20000"/>
          </a:bodyPr>
          <a:lstStyle/>
          <a:p>
            <a:pPr algn="just"/>
            <a:r>
              <a:rPr lang="sq-AL" noProof="0" dirty="0" smtClean="0"/>
              <a:t>Detajet e identifikimit të viktimës</a:t>
            </a:r>
          </a:p>
          <a:p>
            <a:pPr algn="just"/>
            <a:r>
              <a:rPr lang="sq-AL" noProof="0" dirty="0" smtClean="0"/>
              <a:t>Përshkrim i shkurtër i fakteve të raportuara</a:t>
            </a:r>
          </a:p>
          <a:p>
            <a:pPr algn="just"/>
            <a:r>
              <a:rPr lang="sq-AL" noProof="0" dirty="0" smtClean="0"/>
              <a:t>Humbja, shpjegimi dhe justifikimi i saj</a:t>
            </a:r>
          </a:p>
          <a:p>
            <a:pPr algn="just"/>
            <a:r>
              <a:rPr lang="sq-AL" noProof="0" dirty="0" smtClean="0"/>
              <a:t>Vendndodhja e sistemeve kompjuterike të viktimës, teknikët përgjegjës për mirëmbajtjen e tyre që mund të japin të dhëna për to</a:t>
            </a:r>
          </a:p>
          <a:p>
            <a:pPr algn="just"/>
            <a:r>
              <a:rPr lang="sq-AL" noProof="0" dirty="0" smtClean="0"/>
              <a:t>Rezultatet e hetimit dhe kontrollet e kryera nga viktima</a:t>
            </a:r>
          </a:p>
          <a:p>
            <a:pPr algn="just"/>
            <a:r>
              <a:rPr lang="sq-AL" noProof="0" dirty="0" smtClean="0"/>
              <a:t>Të dhënat për të dyshuarit dhe komunikimi i mundshëm me ta</a:t>
            </a:r>
          </a:p>
          <a:p>
            <a:pPr algn="just"/>
            <a:r>
              <a:rPr lang="sq-AL" noProof="0" dirty="0" smtClean="0"/>
              <a:t>Mjetet e komunikimit dhe burimi</a:t>
            </a:r>
          </a:p>
          <a:p>
            <a:pPr algn="just"/>
            <a:r>
              <a:rPr lang="sq-AL" noProof="0" dirty="0" smtClean="0"/>
              <a:t>Burimi i veprimeve kriminale</a:t>
            </a:r>
          </a:p>
          <a:p>
            <a:pPr algn="just"/>
            <a:r>
              <a:rPr lang="sq-AL" noProof="0" dirty="0" smtClean="0"/>
              <a:t>Instrumentet financiare të përdorura </a:t>
            </a:r>
          </a:p>
          <a:p>
            <a:pPr algn="just"/>
            <a:r>
              <a:rPr lang="sq-AL" noProof="0" dirty="0" smtClean="0"/>
              <a:t>Dëshmitarët</a:t>
            </a:r>
          </a:p>
          <a:p>
            <a:pPr algn="just"/>
            <a:r>
              <a:rPr lang="sq-AL" noProof="0" dirty="0" smtClean="0"/>
              <a:t>Provat mbështetëse </a:t>
            </a:r>
          </a:p>
          <a:p>
            <a:pPr>
              <a:lnSpc>
                <a:spcPct val="150000"/>
              </a:lnSpc>
              <a:spcBef>
                <a:spcPts val="0"/>
              </a:spcBef>
            </a:pPr>
            <a:endParaRPr lang="sq-AL" noProof="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9791"/>
            <a:ext cx="8229600" cy="1143000"/>
          </a:xfrm>
        </p:spPr>
        <p:txBody>
          <a:bodyPr>
            <a:normAutofit/>
          </a:bodyPr>
          <a:lstStyle/>
          <a:p>
            <a:r>
              <a:rPr lang="sq-AL" sz="4000" b="1" noProof="0" dirty="0" smtClean="0"/>
              <a:t>2. Identifikimi i veprave penale</a:t>
            </a:r>
            <a:endParaRPr lang="sq-AL" sz="4000" b="1" noProof="0" dirty="0"/>
          </a:p>
        </p:txBody>
      </p:sp>
      <p:sp>
        <p:nvSpPr>
          <p:cNvPr id="3" name="Content Placeholder 2"/>
          <p:cNvSpPr>
            <a:spLocks noGrp="1"/>
          </p:cNvSpPr>
          <p:nvPr>
            <p:ph idx="1"/>
          </p:nvPr>
        </p:nvSpPr>
        <p:spPr>
          <a:xfrm>
            <a:off x="457200" y="1922930"/>
            <a:ext cx="8229600" cy="4525963"/>
          </a:xfrm>
        </p:spPr>
        <p:txBody>
          <a:bodyPr/>
          <a:lstStyle/>
          <a:p>
            <a:r>
              <a:rPr lang="sq-AL" noProof="0" dirty="0" smtClean="0"/>
              <a:t>Organet kompetente për hetimin</a:t>
            </a:r>
          </a:p>
          <a:p>
            <a:r>
              <a:rPr lang="sq-AL" noProof="0" dirty="0" smtClean="0"/>
              <a:t>Mënyrat e mbledhjes së provave</a:t>
            </a:r>
          </a:p>
          <a:p>
            <a:r>
              <a:rPr lang="sq-AL" noProof="0" dirty="0" smtClean="0"/>
              <a:t>Mjetet e hetimit</a:t>
            </a:r>
          </a:p>
          <a:p>
            <a:r>
              <a:rPr lang="sq-AL" noProof="0" dirty="0" smtClean="0"/>
              <a:t>Instrumentet e bashkëpunimit ndërkombëtar</a:t>
            </a:r>
          </a:p>
          <a:p>
            <a:r>
              <a:rPr lang="sq-AL" noProof="0" dirty="0" smtClean="0"/>
              <a:t>Ndërlidhja ndërmjet aktiviteteve të raportuara dhe madhësisë së dëmit</a:t>
            </a:r>
            <a:endParaRPr lang="sq-AL" noProof="0" dirty="0"/>
          </a:p>
        </p:txBody>
      </p:sp>
    </p:spTree>
    <p:extLst>
      <p:ext uri="{BB962C8B-B14F-4D97-AF65-F5344CB8AC3E}">
        <p14:creationId xmlns:p14="http://schemas.microsoft.com/office/powerpoint/2010/main" xmlns="" val="3718475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117" y="489791"/>
            <a:ext cx="8686800" cy="1482444"/>
          </a:xfrm>
        </p:spPr>
        <p:txBody>
          <a:bodyPr>
            <a:normAutofit fontScale="90000"/>
          </a:bodyPr>
          <a:lstStyle/>
          <a:p>
            <a:pPr lvl="0"/>
            <a:r>
              <a:rPr lang="sq-AL" noProof="0" dirty="0" smtClean="0"/>
              <a:t>3</a:t>
            </a:r>
            <a:r>
              <a:rPr lang="sq-AL" b="1" noProof="0" dirty="0" smtClean="0"/>
              <a:t>. Mbledhja dhe vlerësimi i provave, të dhënave dhe informacionit </a:t>
            </a:r>
            <a:r>
              <a:rPr lang="sq-AL" noProof="0" dirty="0" smtClean="0"/>
              <a:t/>
            </a:r>
            <a:br>
              <a:rPr lang="sq-AL" noProof="0" dirty="0" smtClean="0"/>
            </a:br>
            <a:endParaRPr lang="sq-AL" noProof="0" dirty="0"/>
          </a:p>
        </p:txBody>
      </p:sp>
      <p:sp>
        <p:nvSpPr>
          <p:cNvPr id="3" name="Content Placeholder 2"/>
          <p:cNvSpPr>
            <a:spLocks noGrp="1"/>
          </p:cNvSpPr>
          <p:nvPr>
            <p:ph idx="1"/>
          </p:nvPr>
        </p:nvSpPr>
        <p:spPr>
          <a:xfrm>
            <a:off x="224117" y="2571266"/>
            <a:ext cx="8686799" cy="3965326"/>
          </a:xfrm>
        </p:spPr>
        <p:txBody>
          <a:bodyPr>
            <a:normAutofit/>
          </a:bodyPr>
          <a:lstStyle/>
          <a:p>
            <a:r>
              <a:rPr lang="sq-AL" noProof="0" dirty="0" smtClean="0"/>
              <a:t>Burimet: viktimat, dëshmitarët, </a:t>
            </a:r>
            <a:r>
              <a:rPr lang="sq-AL" noProof="0" dirty="0" err="1" smtClean="0"/>
              <a:t>databazat</a:t>
            </a:r>
            <a:r>
              <a:rPr lang="sq-AL" noProof="0" dirty="0" smtClean="0"/>
              <a:t> e policisë, burimet e hapura ose palët e treta</a:t>
            </a:r>
          </a:p>
          <a:p>
            <a:r>
              <a:rPr lang="sq-AL" noProof="0" dirty="0" smtClean="0"/>
              <a:t>Instrumentet dhe vendndodhja</a:t>
            </a:r>
          </a:p>
          <a:p>
            <a:r>
              <a:rPr lang="sq-AL" noProof="0" dirty="0" smtClean="0"/>
              <a:t>Objektivi: sqarimi i fakteve të raportuara, identifikimi i të dyshuarve dhe vendeve ku u krye aktiviteti kriminal, natyra dhe vlera e humbjeve</a:t>
            </a:r>
            <a:endParaRPr lang="sq-AL" noProof="0" dirty="0"/>
          </a:p>
        </p:txBody>
      </p:sp>
    </p:spTree>
    <p:extLst>
      <p:ext uri="{BB962C8B-B14F-4D97-AF65-F5344CB8AC3E}">
        <p14:creationId xmlns:p14="http://schemas.microsoft.com/office/powerpoint/2010/main" xmlns="" val="2322682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3081"/>
            <a:ext cx="9143999" cy="2061883"/>
          </a:xfrm>
        </p:spPr>
        <p:txBody>
          <a:bodyPr>
            <a:normAutofit fontScale="90000"/>
          </a:bodyPr>
          <a:lstStyle/>
          <a:p>
            <a:pPr lvl="0"/>
            <a:r>
              <a:rPr lang="sq-AL" noProof="0" smtClean="0"/>
              <a:t>4. </a:t>
            </a:r>
            <a:r>
              <a:rPr lang="sq-AL" b="1" noProof="0" smtClean="0"/>
              <a:t>Zhvilloni një vlerësim të riskut dhe identifikoni nevojën për mbështetje shtesë</a:t>
            </a:r>
            <a:endParaRPr lang="sq-AL" b="1" noProof="0"/>
          </a:p>
        </p:txBody>
      </p:sp>
      <p:sp>
        <p:nvSpPr>
          <p:cNvPr id="3" name="Content Placeholder 2"/>
          <p:cNvSpPr>
            <a:spLocks noGrp="1"/>
          </p:cNvSpPr>
          <p:nvPr>
            <p:ph idx="1"/>
          </p:nvPr>
        </p:nvSpPr>
        <p:spPr>
          <a:xfrm>
            <a:off x="457199" y="2881056"/>
            <a:ext cx="8686799" cy="3976943"/>
          </a:xfrm>
        </p:spPr>
        <p:txBody>
          <a:bodyPr>
            <a:normAutofit fontScale="85000" lnSpcReduction="10000"/>
          </a:bodyPr>
          <a:lstStyle/>
          <a:p>
            <a:r>
              <a:rPr lang="sq-AL" noProof="0" dirty="0" smtClean="0"/>
              <a:t>Kryhet së bashku me viktimën</a:t>
            </a:r>
          </a:p>
          <a:p>
            <a:r>
              <a:rPr lang="sq-AL" noProof="0" dirty="0" err="1" smtClean="0"/>
              <a:t>Risqet</a:t>
            </a:r>
            <a:r>
              <a:rPr lang="sq-AL" noProof="0" dirty="0" smtClean="0"/>
              <a:t> e mundshme: mund të prekë viktimën, sistemet kompjuterike ose interesat dhe mallrat e tjerë tregtarë</a:t>
            </a:r>
          </a:p>
          <a:p>
            <a:r>
              <a:rPr lang="sq-AL" noProof="0" dirty="0" smtClean="0"/>
              <a:t>Identifikimi i masave mbrojtëse</a:t>
            </a:r>
          </a:p>
          <a:p>
            <a:r>
              <a:rPr lang="sq-AL" noProof="0" dirty="0" smtClean="0"/>
              <a:t>Viktima të mbajë kontakte me të dyshuarit</a:t>
            </a:r>
          </a:p>
          <a:p>
            <a:r>
              <a:rPr lang="sq-AL" noProof="0" dirty="0" smtClean="0"/>
              <a:t>Mbështetje nga një ekspert i kriminalistikës </a:t>
            </a:r>
            <a:r>
              <a:rPr lang="sq-AL" noProof="0" dirty="0" err="1" smtClean="0"/>
              <a:t>dixhitale</a:t>
            </a:r>
            <a:r>
              <a:rPr lang="sq-AL" noProof="0" dirty="0" smtClean="0"/>
              <a:t> ose një palë e tretë</a:t>
            </a:r>
          </a:p>
          <a:p>
            <a:r>
              <a:rPr lang="sq-AL" noProof="0" dirty="0" smtClean="0"/>
              <a:t>Mbaj një vlerësim permanent të riskut dhe kontakte me viktimën</a:t>
            </a:r>
          </a:p>
          <a:p>
            <a:endParaRPr lang="sq-AL" noProof="0" dirty="0"/>
          </a:p>
        </p:txBody>
      </p:sp>
    </p:spTree>
    <p:extLst>
      <p:ext uri="{BB962C8B-B14F-4D97-AF65-F5344CB8AC3E}">
        <p14:creationId xmlns:p14="http://schemas.microsoft.com/office/powerpoint/2010/main" xmlns="" val="2073252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24" y="247833"/>
            <a:ext cx="8946776" cy="1332102"/>
          </a:xfrm>
        </p:spPr>
        <p:txBody>
          <a:bodyPr>
            <a:normAutofit fontScale="90000"/>
          </a:bodyPr>
          <a:lstStyle/>
          <a:p>
            <a:pPr lvl="0"/>
            <a:r>
              <a:rPr lang="sq-AL" b="1" noProof="0" smtClean="0"/>
              <a:t/>
            </a:r>
            <a:br>
              <a:rPr lang="sq-AL" b="1" noProof="0" smtClean="0"/>
            </a:br>
            <a:r>
              <a:rPr lang="sq-AL" b="1" noProof="0" smtClean="0"/>
              <a:t>5. Mbrojtja e skenës dhe ruajtja e provave</a:t>
            </a:r>
            <a:br>
              <a:rPr lang="sq-AL" b="1" noProof="0" smtClean="0"/>
            </a:br>
            <a:endParaRPr lang="sq-AL" b="1" noProof="0"/>
          </a:p>
        </p:txBody>
      </p:sp>
      <p:sp>
        <p:nvSpPr>
          <p:cNvPr id="3" name="Content Placeholder 2"/>
          <p:cNvSpPr>
            <a:spLocks noGrp="1"/>
          </p:cNvSpPr>
          <p:nvPr>
            <p:ph idx="1"/>
          </p:nvPr>
        </p:nvSpPr>
        <p:spPr>
          <a:xfrm>
            <a:off x="457200" y="2026024"/>
            <a:ext cx="8229600" cy="4100139"/>
          </a:xfrm>
        </p:spPr>
        <p:txBody>
          <a:bodyPr>
            <a:normAutofit fontScale="85000" lnSpcReduction="10000"/>
          </a:bodyPr>
          <a:lstStyle/>
          <a:p>
            <a:r>
              <a:rPr lang="sq-AL" noProof="0" smtClean="0"/>
              <a:t>Provat dixhitale dhe fizike</a:t>
            </a:r>
          </a:p>
          <a:p>
            <a:r>
              <a:rPr lang="sq-AL" noProof="0" smtClean="0"/>
              <a:t>Provat dixhitale mbahen për një periudhë të kufizuar</a:t>
            </a:r>
          </a:p>
          <a:p>
            <a:r>
              <a:rPr lang="sq-AL" noProof="0" smtClean="0"/>
              <a:t>Vendi dhe masat për mbledhjen e provave dixhitale</a:t>
            </a:r>
          </a:p>
          <a:p>
            <a:r>
              <a:rPr lang="sq-AL" noProof="0" smtClean="0"/>
              <a:t>Burimet: kompjuter/server i përdorur për aktivitetet kriminale, kompjuteri i viktimës, kompjuteri/serveri tjetër</a:t>
            </a:r>
          </a:p>
          <a:p>
            <a:r>
              <a:rPr lang="sq-AL" noProof="0" smtClean="0"/>
              <a:t>Kërkesa për ruajtje</a:t>
            </a:r>
          </a:p>
          <a:p>
            <a:r>
              <a:rPr lang="sq-AL" noProof="0" smtClean="0"/>
              <a:t>Mesazhet e komunikimit</a:t>
            </a:r>
            <a:endParaRPr lang="sq-AL" noProof="0"/>
          </a:p>
        </p:txBody>
      </p:sp>
    </p:spTree>
    <p:extLst>
      <p:ext uri="{BB962C8B-B14F-4D97-AF65-F5344CB8AC3E}">
        <p14:creationId xmlns:p14="http://schemas.microsoft.com/office/powerpoint/2010/main" xmlns="" val="2229039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7"/>
            <a:ext cx="9144000" cy="1590021"/>
          </a:xfrm>
        </p:spPr>
        <p:txBody>
          <a:bodyPr>
            <a:normAutofit fontScale="90000"/>
          </a:bodyPr>
          <a:lstStyle/>
          <a:p>
            <a:pPr lvl="0"/>
            <a:r>
              <a:rPr lang="sq-AL" noProof="0" smtClean="0"/>
              <a:t>6. </a:t>
            </a:r>
            <a:r>
              <a:rPr lang="sq-AL" b="1" noProof="0" smtClean="0"/>
              <a:t>Identifikimi i viktimës(ave) dhe dëshmitarëve dhe bashkëpunimi me ta</a:t>
            </a:r>
            <a:endParaRPr lang="sq-AL" b="1" noProof="0"/>
          </a:p>
        </p:txBody>
      </p:sp>
      <p:sp>
        <p:nvSpPr>
          <p:cNvPr id="3" name="Content Placeholder 2"/>
          <p:cNvSpPr>
            <a:spLocks noGrp="1"/>
          </p:cNvSpPr>
          <p:nvPr>
            <p:ph idx="1"/>
          </p:nvPr>
        </p:nvSpPr>
        <p:spPr>
          <a:xfrm>
            <a:off x="457200" y="1864659"/>
            <a:ext cx="8229600" cy="4261504"/>
          </a:xfrm>
        </p:spPr>
        <p:txBody>
          <a:bodyPr>
            <a:normAutofit fontScale="92500" lnSpcReduction="10000"/>
          </a:bodyPr>
          <a:lstStyle/>
          <a:p>
            <a:pPr algn="just"/>
            <a:r>
              <a:rPr lang="sq-AL" noProof="0" dirty="0" smtClean="0"/>
              <a:t>Viktima të tjera</a:t>
            </a:r>
          </a:p>
          <a:p>
            <a:pPr algn="just"/>
            <a:r>
              <a:rPr lang="sq-AL" noProof="0" dirty="0" smtClean="0"/>
              <a:t>Ankesat e depozituara dhe dhënia e informacionit dhe provave</a:t>
            </a:r>
          </a:p>
          <a:p>
            <a:pPr algn="just"/>
            <a:r>
              <a:rPr lang="sq-AL" noProof="0" dirty="0" smtClean="0"/>
              <a:t>Dëshmitarët mund të luajnë një rol të rëndësishëm</a:t>
            </a:r>
          </a:p>
          <a:p>
            <a:pPr algn="just"/>
            <a:r>
              <a:rPr lang="sq-AL" noProof="0" dirty="0" smtClean="0"/>
              <a:t>Kriteret dhe procedurat ligjore për trajtimin e viktimave dhe dëshmitarëve</a:t>
            </a:r>
          </a:p>
          <a:p>
            <a:pPr algn="just"/>
            <a:r>
              <a:rPr lang="sq-AL" noProof="0" dirty="0" smtClean="0"/>
              <a:t>Bashkëpunimi me viktimat duhet të jetë një proces i vazhdueshëm-jepni komente dhe ndihmë</a:t>
            </a:r>
            <a:endParaRPr lang="sq-AL" noProof="0" dirty="0"/>
          </a:p>
        </p:txBody>
      </p:sp>
    </p:spTree>
    <p:extLst>
      <p:ext uri="{BB962C8B-B14F-4D97-AF65-F5344CB8AC3E}">
        <p14:creationId xmlns:p14="http://schemas.microsoft.com/office/powerpoint/2010/main" xmlns="" val="3561145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72091"/>
          </a:xfrm>
        </p:spPr>
        <p:txBody>
          <a:bodyPr>
            <a:normAutofit fontScale="90000"/>
          </a:bodyPr>
          <a:lstStyle/>
          <a:p>
            <a:pPr lvl="0"/>
            <a:r>
              <a:rPr lang="sq-AL" b="1" noProof="0" dirty="0" smtClean="0"/>
              <a:t>7. Përcaktimi i hapave dhe aktiviteteve që do të zhvillohen</a:t>
            </a:r>
            <a:br>
              <a:rPr lang="sq-AL" b="1" noProof="0" dirty="0" smtClean="0"/>
            </a:br>
            <a:endParaRPr lang="sq-AL" b="1" noProof="0" dirty="0"/>
          </a:p>
        </p:txBody>
      </p:sp>
      <p:sp>
        <p:nvSpPr>
          <p:cNvPr id="3" name="Content Placeholder 2"/>
          <p:cNvSpPr>
            <a:spLocks noGrp="1"/>
          </p:cNvSpPr>
          <p:nvPr>
            <p:ph idx="1"/>
          </p:nvPr>
        </p:nvSpPr>
        <p:spPr>
          <a:xfrm>
            <a:off x="457200" y="1703294"/>
            <a:ext cx="8229600" cy="4422869"/>
          </a:xfrm>
        </p:spPr>
        <p:txBody>
          <a:bodyPr>
            <a:normAutofit fontScale="70000" lnSpcReduction="20000"/>
          </a:bodyPr>
          <a:lstStyle/>
          <a:p>
            <a:pPr marL="0" indent="0">
              <a:buNone/>
            </a:pPr>
            <a:r>
              <a:rPr lang="sq-AL" noProof="0" dirty="0" smtClean="0"/>
              <a:t>Duhet të fokusohemi tek:</a:t>
            </a:r>
          </a:p>
          <a:p>
            <a:r>
              <a:rPr lang="sq-AL" noProof="0" dirty="0" smtClean="0"/>
              <a:t>-jo vetëm tek metodat e reja por gjithashtu edhe tek metodat tradicionale</a:t>
            </a:r>
          </a:p>
          <a:p>
            <a:r>
              <a:rPr lang="sq-AL" noProof="0" dirty="0" smtClean="0"/>
              <a:t>-provat e aktivitetit kriminal dhe ndalimi i tij</a:t>
            </a:r>
          </a:p>
          <a:p>
            <a:r>
              <a:rPr lang="sq-AL" noProof="0" dirty="0" smtClean="0"/>
              <a:t>-identifikimi i të dyshuarve dhe dënimi i tyre</a:t>
            </a:r>
          </a:p>
          <a:p>
            <a:r>
              <a:rPr lang="sq-AL" noProof="0" dirty="0" smtClean="0"/>
              <a:t>-rikuperimi i dëmeve</a:t>
            </a:r>
          </a:p>
          <a:p>
            <a:r>
              <a:rPr lang="sq-AL" noProof="0" dirty="0" smtClean="0"/>
              <a:t>Ndalimi i aktiviteteve kriminale dhe humbjeve</a:t>
            </a:r>
          </a:p>
          <a:p>
            <a:r>
              <a:rPr lang="sq-AL" noProof="0" dirty="0" err="1" smtClean="0"/>
              <a:t>Prioritizimi</a:t>
            </a:r>
            <a:r>
              <a:rPr lang="sq-AL" noProof="0" dirty="0" smtClean="0"/>
              <a:t> i aktiviteteve</a:t>
            </a:r>
          </a:p>
          <a:p>
            <a:r>
              <a:rPr lang="sq-AL" noProof="0" dirty="0" smtClean="0"/>
              <a:t>Grupi i hetimit</a:t>
            </a:r>
          </a:p>
          <a:p>
            <a:r>
              <a:rPr lang="sq-AL" noProof="0" dirty="0" smtClean="0"/>
              <a:t>Lidhja me çështjet e tjera</a:t>
            </a:r>
          </a:p>
          <a:p>
            <a:r>
              <a:rPr lang="sq-AL" noProof="0" dirty="0" smtClean="0"/>
              <a:t>Bashkëpunimi me departamentet e tjera</a:t>
            </a:r>
          </a:p>
          <a:p>
            <a:r>
              <a:rPr lang="sq-AL" noProof="0" dirty="0" smtClean="0"/>
              <a:t>P</a:t>
            </a:r>
            <a:r>
              <a:rPr lang="en-US" noProof="0" dirty="0" err="1" smtClean="0"/>
              <a:t>ër</a:t>
            </a:r>
            <a:r>
              <a:rPr lang="sq-AL" noProof="0" dirty="0" smtClean="0"/>
              <a:t>gatitja e dosjes së gjykimit</a:t>
            </a:r>
          </a:p>
          <a:p>
            <a:pPr marL="0" indent="0">
              <a:buNone/>
            </a:pPr>
            <a:endParaRPr lang="sq-AL" noProof="0" dirty="0"/>
          </a:p>
        </p:txBody>
      </p:sp>
    </p:spTree>
    <p:extLst>
      <p:ext uri="{BB962C8B-B14F-4D97-AF65-F5344CB8AC3E}">
        <p14:creationId xmlns:p14="http://schemas.microsoft.com/office/powerpoint/2010/main" xmlns="" val="1151837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3265</TotalTime>
  <Words>2584</Words>
  <Application>Microsoft Macintosh PowerPoint</Application>
  <PresentationFormat>On-screen Show (4:3)</PresentationFormat>
  <Paragraphs>318</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Trajnim i Përparuar për Krimin Kibernetik për Gjyqtarët dhe Prokurorët</vt:lpstr>
      <vt:lpstr>1. Marrja dhe Vlerësimi i një Ankimi</vt:lpstr>
      <vt:lpstr>Përmbajtja e Ankimit</vt:lpstr>
      <vt:lpstr>2. Identifikimi i veprave penale</vt:lpstr>
      <vt:lpstr>3. Mbledhja dhe vlerësimi i provave, të dhënave dhe informacionit  </vt:lpstr>
      <vt:lpstr>4. Zhvilloni një vlerësim të riskut dhe identifikoni nevojën për mbështetje shtesë</vt:lpstr>
      <vt:lpstr> 5. Mbrojtja e skenës dhe ruajtja e provave </vt:lpstr>
      <vt:lpstr>6. Identifikimi i viktimës(ave) dhe dëshmitarëve dhe bashkëpunimi me ta</vt:lpstr>
      <vt:lpstr>7. Përcaktimi i hapave dhe aktiviteteve që do të zhvillohen </vt:lpstr>
      <vt:lpstr>8. Bashkëpunimi polici-prokurori </vt:lpstr>
      <vt:lpstr>9. Identifikimi i të dyshuarve</vt:lpstr>
      <vt:lpstr>10. Bashkëpunimi me Autoritetet</vt:lpstr>
      <vt:lpstr>11. Vlerësimet e aktiviteteve dhe kryerjes së kontrolleve, arrestimeve dhe marrjeve në pyetje </vt:lpstr>
      <vt:lpstr>Slide 14</vt:lpstr>
      <vt:lpstr>12. Vlerësimi i hetimit për identifikimin e pikave të mësimit dhe përhapjes së tyre </vt:lpstr>
      <vt:lpstr>13. Këshilla për Skenarin e Kursit</vt:lpstr>
      <vt:lpstr>Slide 17</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perdorues</cp:lastModifiedBy>
  <cp:revision>48</cp:revision>
  <dcterms:created xsi:type="dcterms:W3CDTF">2012-01-27T12:20:24Z</dcterms:created>
  <dcterms:modified xsi:type="dcterms:W3CDTF">2013-09-11T07:20:23Z</dcterms:modified>
</cp:coreProperties>
</file>